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8"/>
  </p:notesMasterIdLst>
  <p:handoutMasterIdLst>
    <p:handoutMasterId r:id="rId39"/>
  </p:handoutMasterIdLst>
  <p:sldIdLst>
    <p:sldId id="316" r:id="rId5"/>
    <p:sldId id="342" r:id="rId6"/>
    <p:sldId id="343" r:id="rId7"/>
    <p:sldId id="328" r:id="rId8"/>
    <p:sldId id="350" r:id="rId9"/>
    <p:sldId id="358" r:id="rId10"/>
    <p:sldId id="329" r:id="rId11"/>
    <p:sldId id="330" r:id="rId12"/>
    <p:sldId id="323" r:id="rId13"/>
    <p:sldId id="359" r:id="rId14"/>
    <p:sldId id="327" r:id="rId15"/>
    <p:sldId id="360" r:id="rId16"/>
    <p:sldId id="315" r:id="rId17"/>
    <p:sldId id="339" r:id="rId18"/>
    <p:sldId id="345" r:id="rId19"/>
    <p:sldId id="349" r:id="rId20"/>
    <p:sldId id="344" r:id="rId21"/>
    <p:sldId id="347" r:id="rId22"/>
    <p:sldId id="348" r:id="rId23"/>
    <p:sldId id="338" r:id="rId24"/>
    <p:sldId id="331" r:id="rId25"/>
    <p:sldId id="357" r:id="rId26"/>
    <p:sldId id="351" r:id="rId27"/>
    <p:sldId id="352" r:id="rId28"/>
    <p:sldId id="353" r:id="rId29"/>
    <p:sldId id="354" r:id="rId30"/>
    <p:sldId id="355" r:id="rId31"/>
    <p:sldId id="332" r:id="rId32"/>
    <p:sldId id="333" r:id="rId33"/>
    <p:sldId id="334" r:id="rId34"/>
    <p:sldId id="335" r:id="rId35"/>
    <p:sldId id="336" r:id="rId36"/>
    <p:sldId id="296" r:id="rId37"/>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02BE"/>
    <a:srgbClr val="25C6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autoAdjust="0"/>
    <p:restoredTop sz="95190" autoAdjust="0"/>
  </p:normalViewPr>
  <p:slideViewPr>
    <p:cSldViewPr snapToGrid="0">
      <p:cViewPr varScale="1">
        <p:scale>
          <a:sx n="109" d="100"/>
          <a:sy n="109" d="100"/>
        </p:scale>
        <p:origin x="684" y="10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52" d="100"/>
          <a:sy n="52" d="100"/>
        </p:scale>
        <p:origin x="286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3077740" cy="471055"/>
          </a:xfrm>
          <a:prstGeom prst="rect">
            <a:avLst/>
          </a:prstGeom>
        </p:spPr>
        <p:txBody>
          <a:bodyPr vert="horz" lIns="96606" tIns="48303" rIns="96606" bIns="48303" rtlCol="0"/>
          <a:lstStyle>
            <a:lvl1pPr algn="l">
              <a:defRPr sz="13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4023092" y="0"/>
            <a:ext cx="3077740" cy="471055"/>
          </a:xfrm>
          <a:prstGeom prst="rect">
            <a:avLst/>
          </a:prstGeom>
        </p:spPr>
        <p:txBody>
          <a:bodyPr vert="horz" lIns="96606" tIns="48303" rIns="96606" bIns="48303" rtlCol="0"/>
          <a:lstStyle>
            <a:lvl1pPr algn="r">
              <a:defRPr sz="1300"/>
            </a:lvl1pPr>
          </a:lstStyle>
          <a:p>
            <a:fld id="{EF1077DB-935E-4A0A-947A-D283B9F9F452}" type="datetimeFigureOut">
              <a:rPr lang="en-US" smtClean="0"/>
              <a:t>11/15/2024</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917422"/>
            <a:ext cx="3077740" cy="471053"/>
          </a:xfrm>
          <a:prstGeom prst="rect">
            <a:avLst/>
          </a:prstGeom>
        </p:spPr>
        <p:txBody>
          <a:bodyPr vert="horz" lIns="96606" tIns="48303" rIns="96606" bIns="48303"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4023092" y="8917422"/>
            <a:ext cx="3077740" cy="471053"/>
          </a:xfrm>
          <a:prstGeom prst="rect">
            <a:avLst/>
          </a:prstGeom>
        </p:spPr>
        <p:txBody>
          <a:bodyPr vert="horz" lIns="96606" tIns="48303" rIns="96606" bIns="48303" rtlCol="0" anchor="b"/>
          <a:lstStyle>
            <a:lvl1pPr algn="r">
              <a:defRPr sz="13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40" cy="471055"/>
          </a:xfrm>
          <a:prstGeom prst="rect">
            <a:avLst/>
          </a:prstGeom>
        </p:spPr>
        <p:txBody>
          <a:bodyPr vert="horz" lIns="96606" tIns="48303" rIns="96606" bIns="48303" rtlCol="0"/>
          <a:lstStyle>
            <a:lvl1pPr algn="l">
              <a:defRPr sz="1300"/>
            </a:lvl1pPr>
          </a:lstStyle>
          <a:p>
            <a:endParaRPr lang="en-US" noProof="0"/>
          </a:p>
        </p:txBody>
      </p:sp>
      <p:sp>
        <p:nvSpPr>
          <p:cNvPr id="3" name="Date Placeholder 2"/>
          <p:cNvSpPr>
            <a:spLocks noGrp="1"/>
          </p:cNvSpPr>
          <p:nvPr>
            <p:ph type="dt" idx="1"/>
          </p:nvPr>
        </p:nvSpPr>
        <p:spPr>
          <a:xfrm>
            <a:off x="4023092" y="0"/>
            <a:ext cx="3077740" cy="471055"/>
          </a:xfrm>
          <a:prstGeom prst="rect">
            <a:avLst/>
          </a:prstGeom>
        </p:spPr>
        <p:txBody>
          <a:bodyPr vert="horz" lIns="96606" tIns="48303" rIns="96606" bIns="48303" rtlCol="0"/>
          <a:lstStyle>
            <a:lvl1pPr algn="r">
              <a:defRPr sz="1300"/>
            </a:lvl1pPr>
          </a:lstStyle>
          <a:p>
            <a:fld id="{2D9EC30E-1A71-4188-9BE7-E2A64929A436}" type="datetimeFigureOut">
              <a:rPr lang="en-US" noProof="0" smtClean="0"/>
              <a:t>11/15/2024</a:t>
            </a:fld>
            <a:endParaRPr lang="en-US" noProof="0"/>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6606" tIns="48303" rIns="96606" bIns="48303" rtlCol="0" anchor="ctr"/>
          <a:lstStyle/>
          <a:p>
            <a:endParaRPr lang="en-US" noProof="0"/>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6606" tIns="48303" rIns="96606" bIns="48303"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917422"/>
            <a:ext cx="3077740" cy="471053"/>
          </a:xfrm>
          <a:prstGeom prst="rect">
            <a:avLst/>
          </a:prstGeom>
        </p:spPr>
        <p:txBody>
          <a:bodyPr vert="horz" lIns="96606" tIns="48303" rIns="96606" bIns="48303" rtlCol="0" anchor="b"/>
          <a:lstStyle>
            <a:lvl1pPr algn="l">
              <a:defRPr sz="1300"/>
            </a:lvl1pPr>
          </a:lstStyle>
          <a:p>
            <a:endParaRPr lang="en-US" noProof="0"/>
          </a:p>
        </p:txBody>
      </p:sp>
      <p:sp>
        <p:nvSpPr>
          <p:cNvPr id="7" name="Slide Number Placeholder 6"/>
          <p:cNvSpPr>
            <a:spLocks noGrp="1"/>
          </p:cNvSpPr>
          <p:nvPr>
            <p:ph type="sldNum" sz="quarter" idx="5"/>
          </p:nvPr>
        </p:nvSpPr>
        <p:spPr>
          <a:xfrm>
            <a:off x="4023092" y="8917422"/>
            <a:ext cx="3077740" cy="471053"/>
          </a:xfrm>
          <a:prstGeom prst="rect">
            <a:avLst/>
          </a:prstGeom>
        </p:spPr>
        <p:txBody>
          <a:bodyPr vert="horz" lIns="96606" tIns="48303" rIns="96606" bIns="48303" rtlCol="0" anchor="b"/>
          <a:lstStyle>
            <a:lvl1pPr algn="r">
              <a:defRPr sz="13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09186-4639-4272-8688-FF307922685C}" type="slidenum">
              <a:rPr lang="en-US" smtClean="0"/>
              <a:t>2</a:t>
            </a:fld>
            <a:endParaRPr lang="en-US"/>
          </a:p>
        </p:txBody>
      </p:sp>
    </p:spTree>
    <p:extLst>
      <p:ext uri="{BB962C8B-B14F-4D97-AF65-F5344CB8AC3E}">
        <p14:creationId xmlns:p14="http://schemas.microsoft.com/office/powerpoint/2010/main" val="2653673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changes in WLI Procurement's KPIs indicate an 8% improvement compared to Quarter 2 rating</a:t>
            </a:r>
          </a:p>
          <a:p>
            <a:r>
              <a:rPr lang="en-US" dirty="0"/>
              <a:t>-The changes in Human Resources Department KPIs indicate 29% improvement compared to Quarter 2 rating</a:t>
            </a:r>
          </a:p>
          <a:p>
            <a:r>
              <a:rPr lang="en-US" dirty="0"/>
              <a:t>-The Changes in Facilities Management Office / Admin KPIs indicate 16% improvement compared to Quarter 2 rating</a:t>
            </a:r>
            <a:endParaRPr lang="en-PH"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16</a:t>
            </a:fld>
            <a:endParaRPr lang="en-US" noProof="0"/>
          </a:p>
        </p:txBody>
      </p:sp>
    </p:spTree>
    <p:extLst>
      <p:ext uri="{BB962C8B-B14F-4D97-AF65-F5344CB8AC3E}">
        <p14:creationId xmlns:p14="http://schemas.microsoft.com/office/powerpoint/2010/main" val="2906652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6" name="Slide Number Placeholder 5">
            <a:extLst>
              <a:ext uri="{FF2B5EF4-FFF2-40B4-BE49-F238E27FC236}">
                <a16:creationId xmlns:a16="http://schemas.microsoft.com/office/drawing/2014/main" id="{7A47F3D0-41FC-4430-9F9E-1F78A18D65FE}"/>
              </a:ext>
            </a:extLst>
          </p:cNvPr>
          <p:cNvSpPr>
            <a:spLocks noGrp="1"/>
          </p:cNvSpPr>
          <p:nvPr>
            <p:ph type="sldNum" sz="quarter" idx="33"/>
          </p:nvPr>
        </p:nvSpPr>
        <p:spPr>
          <a:xfrm>
            <a:off x="11698254" y="5766010"/>
            <a:ext cx="464344" cy="400188"/>
          </a:xfrm>
          <a:prstGeom prst="roundRect">
            <a:avLst>
              <a:gd name="adj" fmla="val 9526"/>
            </a:avLst>
          </a:prstGeom>
        </p:spPr>
        <p:txBody>
          <a:bodyPr/>
          <a:lstStyle/>
          <a:p>
            <a:fld id="{19B51A1E-902D-48AF-9020-955120F399B6}" type="slidenum">
              <a:rPr lang="en-US" noProof="0" smtClean="0"/>
              <a:pPr/>
              <a:t>‹#›</a:t>
            </a:fld>
            <a:endParaRPr lang="en-US" noProof="0" dirty="0"/>
          </a:p>
        </p:txBody>
      </p:sp>
      <p:sp>
        <p:nvSpPr>
          <p:cNvPr id="7" name="Footer Placeholder 6">
            <a:extLst>
              <a:ext uri="{FF2B5EF4-FFF2-40B4-BE49-F238E27FC236}">
                <a16:creationId xmlns:a16="http://schemas.microsoft.com/office/drawing/2014/main" id="{2ED798F6-1F12-46CE-9AFD-CC66555A191D}"/>
              </a:ext>
            </a:extLst>
          </p:cNvPr>
          <p:cNvSpPr>
            <a:spLocks noGrp="1"/>
          </p:cNvSpPr>
          <p:nvPr>
            <p:ph type="ftr" sz="quarter" idx="34"/>
          </p:nvPr>
        </p:nvSpPr>
        <p:spPr/>
        <p:txBody>
          <a:bodyPr/>
          <a:lstStyle/>
          <a:p>
            <a:r>
              <a:rPr lang="en-US" noProof="0" dirty="0"/>
              <a:t>Add a footer</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Thank You</a:t>
            </a:r>
          </a:p>
        </p:txBody>
      </p:sp>
      <p:sp>
        <p:nvSpPr>
          <p:cNvPr id="7" name="Text Placeholder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8" name="Text Placeholder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9" name="Text Placeholder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0" name="Text Placeholder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10" name="Content Placeholder 2">
            <a:extLst>
              <a:ext uri="{FF2B5EF4-FFF2-40B4-BE49-F238E27FC236}">
                <a16:creationId xmlns:a16="http://schemas.microsoft.com/office/drawing/2014/main" id="{AFA90A43-BEC4-4B20-96E2-797B03FB82F2}"/>
              </a:ext>
            </a:extLst>
          </p:cNvPr>
          <p:cNvSpPr>
            <a:spLocks noGrp="1"/>
          </p:cNvSpPr>
          <p:nvPr>
            <p:ph idx="33"/>
          </p:nvPr>
        </p:nvSpPr>
        <p:spPr>
          <a:xfrm>
            <a:off x="430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8A2C2023-6C37-4611-ACAF-5F2060202836}"/>
              </a:ext>
            </a:extLst>
          </p:cNvPr>
          <p:cNvSpPr>
            <a:spLocks noGrp="1"/>
          </p:cNvSpPr>
          <p:nvPr>
            <p:ph idx="34"/>
          </p:nvPr>
        </p:nvSpPr>
        <p:spPr>
          <a:xfrm>
            <a:off x="817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06C51E8-C5C0-4672-B456-F44C69B074D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EF240172-5930-4717-A0CD-A151075277D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7B4A83CE-8643-4697-94A9-C9F587F46E23}"/>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B0A765A5-BBCE-405E-A4B3-80A660118E84}"/>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083656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12B8F0DB-CC25-4CE9-A68E-CAA2FD986AF3}"/>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8A058973-2DC9-4087-9D57-F1D779F56CC2}"/>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B641062D-3CD4-49D1-A621-331E2933340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id="{9F2C1E7C-A088-4772-84B3-15309BEADF7D}"/>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CA52278A-6924-4F97-A196-AE30D3DACB7A}"/>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dirty="0"/>
              <a:t>Add a footer</a:t>
            </a:r>
          </a:p>
        </p:txBody>
      </p:sp>
    </p:spTree>
    <p:extLst>
      <p:ext uri="{BB962C8B-B14F-4D97-AF65-F5344CB8AC3E}">
        <p14:creationId xmlns:p14="http://schemas.microsoft.com/office/powerpoint/2010/main" val="160312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6DAE4BC9-9CFF-4522-8216-651498F7A16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8E822AA0-FB3E-4051-AA1F-F51204BA02A9}"/>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3445288A-D169-4374-BCFD-917DD04B2B1E}"/>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34501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9" name="Content Placeholder 3">
            <a:extLst>
              <a:ext uri="{FF2B5EF4-FFF2-40B4-BE49-F238E27FC236}">
                <a16:creationId xmlns:a16="http://schemas.microsoft.com/office/drawing/2014/main" id="{2CD5709C-84DE-45F3-AE9B-8B6FD7134AB5}"/>
              </a:ext>
            </a:extLst>
          </p:cNvPr>
          <p:cNvSpPr>
            <a:spLocks noGrp="1"/>
          </p:cNvSpPr>
          <p:nvPr>
            <p:ph sz="half" idx="2"/>
          </p:nvPr>
        </p:nvSpPr>
        <p:spPr>
          <a:xfrm>
            <a:off x="6299886" y="1511250"/>
            <a:ext cx="5460114" cy="466571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2">
            <a:extLst>
              <a:ext uri="{FF2B5EF4-FFF2-40B4-BE49-F238E27FC236}">
                <a16:creationId xmlns:a16="http://schemas.microsoft.com/office/drawing/2014/main" id="{36BB18B1-3B7F-4B18-A1C5-BB7DA443C63F}"/>
              </a:ext>
            </a:extLst>
          </p:cNvPr>
          <p:cNvSpPr>
            <a:spLocks noGrp="1"/>
          </p:cNvSpPr>
          <p:nvPr>
            <p:ph sz="half" idx="1"/>
          </p:nvPr>
        </p:nvSpPr>
        <p:spPr>
          <a:xfrm>
            <a:off x="456816" y="1511250"/>
            <a:ext cx="5460114" cy="466571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15" name="Text Placeholder 2">
            <a:extLst>
              <a:ext uri="{FF2B5EF4-FFF2-40B4-BE49-F238E27FC236}">
                <a16:creationId xmlns:a16="http://schemas.microsoft.com/office/drawing/2014/main" id="{3419BDFB-8FC0-4B89-A29A-8EAC95E9AB99}"/>
              </a:ext>
            </a:extLst>
          </p:cNvPr>
          <p:cNvSpPr>
            <a:spLocks noGrp="1"/>
          </p:cNvSpPr>
          <p:nvPr>
            <p:ph type="body" idx="1"/>
          </p:nvPr>
        </p:nvSpPr>
        <p:spPr>
          <a:xfrm>
            <a:off x="431800" y="1511250"/>
            <a:ext cx="54849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8" name="Text Placeholder 4">
            <a:extLst>
              <a:ext uri="{FF2B5EF4-FFF2-40B4-BE49-F238E27FC236}">
                <a16:creationId xmlns:a16="http://schemas.microsoft.com/office/drawing/2014/main" id="{8E6C2CC0-9AB0-46E9-977A-EF923DCE7FAF}"/>
              </a:ext>
            </a:extLst>
          </p:cNvPr>
          <p:cNvSpPr>
            <a:spLocks noGrp="1"/>
          </p:cNvSpPr>
          <p:nvPr>
            <p:ph type="body" sz="quarter" idx="3"/>
          </p:nvPr>
        </p:nvSpPr>
        <p:spPr>
          <a:xfrm>
            <a:off x="6339334" y="1518287"/>
            <a:ext cx="542066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9" name="Content Placeholder 5">
            <a:extLst>
              <a:ext uri="{FF2B5EF4-FFF2-40B4-BE49-F238E27FC236}">
                <a16:creationId xmlns:a16="http://schemas.microsoft.com/office/drawing/2014/main" id="{28DF954C-A51E-4242-B83E-A826008F5C67}"/>
              </a:ext>
            </a:extLst>
          </p:cNvPr>
          <p:cNvSpPr>
            <a:spLocks noGrp="1"/>
          </p:cNvSpPr>
          <p:nvPr>
            <p:ph sz="quarter" idx="4"/>
          </p:nvPr>
        </p:nvSpPr>
        <p:spPr>
          <a:xfrm>
            <a:off x="6339334" y="2486989"/>
            <a:ext cx="5432666" cy="370267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Content Placeholder 3">
            <a:extLst>
              <a:ext uri="{FF2B5EF4-FFF2-40B4-BE49-F238E27FC236}">
                <a16:creationId xmlns:a16="http://schemas.microsoft.com/office/drawing/2014/main" id="{600E416E-6162-484A-BA4D-640FA83078A9}"/>
              </a:ext>
            </a:extLst>
          </p:cNvPr>
          <p:cNvSpPr>
            <a:spLocks noGrp="1"/>
          </p:cNvSpPr>
          <p:nvPr>
            <p:ph sz="half" idx="2"/>
          </p:nvPr>
        </p:nvSpPr>
        <p:spPr>
          <a:xfrm>
            <a:off x="431800" y="2486989"/>
            <a:ext cx="5491215" cy="370267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41602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21" name="Content Placeholder 2">
            <a:extLst>
              <a:ext uri="{FF2B5EF4-FFF2-40B4-BE49-F238E27FC236}">
                <a16:creationId xmlns:a16="http://schemas.microsoft.com/office/drawing/2014/main" id="{A8B59DDF-F2BC-491E-92E0-9D2C1398ECE5}"/>
              </a:ext>
            </a:extLst>
          </p:cNvPr>
          <p:cNvSpPr>
            <a:spLocks noGrp="1"/>
          </p:cNvSpPr>
          <p:nvPr>
            <p:ph idx="1"/>
          </p:nvPr>
        </p:nvSpPr>
        <p:spPr>
          <a:xfrm>
            <a:off x="5183188" y="431999"/>
            <a:ext cx="6544468" cy="5513889"/>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11229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6" name="Picture Placeholder 2">
            <a:extLst>
              <a:ext uri="{FF2B5EF4-FFF2-40B4-BE49-F238E27FC236}">
                <a16:creationId xmlns:a16="http://schemas.microsoft.com/office/drawing/2014/main" id="{0110E46C-B434-49FA-AA0E-D64E5786D280}"/>
              </a:ext>
            </a:extLst>
          </p:cNvPr>
          <p:cNvSpPr>
            <a:spLocks noGrp="1"/>
          </p:cNvSpPr>
          <p:nvPr>
            <p:ph type="pic" idx="1"/>
          </p:nvPr>
        </p:nvSpPr>
        <p:spPr>
          <a:xfrm>
            <a:off x="5183188" y="431999"/>
            <a:ext cx="6544468" cy="5513889"/>
          </a:xfrm>
          <a:prstGeom prst="roundRect">
            <a:avLst>
              <a:gd name="adj" fmla="val 5554"/>
            </a:avLst>
          </a:prstGeom>
        </p:spPr>
        <p:txBody>
          <a:bodyPr vert="horz" wrap="square" lIns="0" tIns="0" rIns="0" bIns="0" rtlCol="0" anchor="ctr">
            <a:noAutofit/>
          </a:bodyPr>
          <a:lstStyle>
            <a:lvl1pPr>
              <a:defRPr lang="en-US" sz="1200" i="1" dirty="0">
                <a:latin typeface="Times New Roman" panose="02020603050405020304" pitchFamily="18" charset="0"/>
                <a:cs typeface="Times New Roman" panose="02020603050405020304" pitchFamily="18" charset="0"/>
              </a:defRPr>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6618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959134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noProof="0"/>
              <a:t>Click to edit Master title style</a:t>
            </a:r>
          </a:p>
        </p:txBody>
      </p:sp>
      <p:sp>
        <p:nvSpPr>
          <p:cNvPr id="11" name="Text Placeholder 10">
            <a:extLst>
              <a:ext uri="{FF2B5EF4-FFF2-40B4-BE49-F238E27FC236}">
                <a16:creationId xmlns:a16="http://schemas.microsoft.com/office/drawing/2014/main" id="{1B3B1662-8902-44D0-A545-5008B483D16F}"/>
              </a:ext>
            </a:extLst>
          </p:cNvPr>
          <p:cNvSpPr>
            <a:spLocks noGrp="1"/>
          </p:cNvSpPr>
          <p:nvPr>
            <p:ph type="body" sz="quarter" idx="14"/>
          </p:nvPr>
        </p:nvSpPr>
        <p:spPr>
          <a:xfrm>
            <a:off x="1578017" y="2169005"/>
            <a:ext cx="9035966" cy="2519990"/>
          </a:xfrm>
        </p:spPr>
        <p:txBody>
          <a:bodyPr anchor="ctr"/>
          <a:lstStyle>
            <a:lvl1pPr marL="0" indent="0" algn="ctr">
              <a:buNone/>
              <a:defRPr sz="6000"/>
            </a:lvl1pPr>
            <a:lvl2pPr marL="266700" indent="0">
              <a:buNone/>
              <a:defRPr/>
            </a:lvl2pPr>
          </a:lstStyle>
          <a:p>
            <a:pPr lvl="0"/>
            <a:r>
              <a:rPr lang="en-US" noProof="0"/>
              <a:t>Edit Master text styles</a:t>
            </a:r>
          </a:p>
        </p:txBody>
      </p:sp>
    </p:spTree>
    <p:extLst>
      <p:ext uri="{BB962C8B-B14F-4D97-AF65-F5344CB8AC3E}">
        <p14:creationId xmlns:p14="http://schemas.microsoft.com/office/powerpoint/2010/main" val="32887573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07300" y="43868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a:xfrm>
            <a:off x="11698254" y="5766010"/>
            <a:ext cx="464344" cy="400188"/>
          </a:xfrm>
          <a:prstGeom prst="roundRect">
            <a:avLst>
              <a:gd name="adj" fmla="val 9526"/>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a:xfrm>
            <a:off x="11698254" y="5766010"/>
            <a:ext cx="464344" cy="400188"/>
          </a:xfrm>
          <a:prstGeom prst="roundRect">
            <a:avLst>
              <a:gd name="adj" fmla="val 9526"/>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a:xfrm>
            <a:off x="11698254" y="5766010"/>
            <a:ext cx="464344" cy="400188"/>
          </a:xfrm>
          <a:prstGeom prst="roundRect">
            <a:avLst>
              <a:gd name="adj" fmla="val 9526"/>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a:xfrm>
            <a:off x="11698254" y="5766010"/>
            <a:ext cx="464344" cy="400188"/>
          </a:xfrm>
          <a:prstGeom prst="roundRect">
            <a:avLst>
              <a:gd name="adj" fmla="val 9526"/>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a:xfrm>
            <a:off x="11698254" y="5766010"/>
            <a:ext cx="464344" cy="400188"/>
          </a:xfrm>
          <a:prstGeom prst="roundRect">
            <a:avLst>
              <a:gd name="adj" fmla="val 9526"/>
            </a:avLst>
          </a:prstGeom>
        </p:spPr>
        <p:txBody>
          <a:bodyPr/>
          <a:lstStyle/>
          <a:p>
            <a:fld id="{19B51A1E-902D-48AF-9020-955120F399B6}" type="slidenum">
              <a:rPr lang="en-US" noProof="0" smtClean="0"/>
              <a:pPr/>
              <a:t>‹#›</a:t>
            </a:fld>
            <a:endParaRPr lang="en-US" noProof="0" dirty="0"/>
          </a:p>
        </p:txBody>
      </p:sp>
      <p:sp>
        <p:nvSpPr>
          <p:cNvPr id="8" name="Picture Placeholder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9" name="Picture Placeholder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5" name="Freeform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1"/>
            </a:lvl1pPr>
          </a:lstStyle>
          <a:p>
            <a:pPr lvl="0"/>
            <a:r>
              <a:rPr lang="en-US" noProof="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a:xfrm>
            <a:off x="11698254" y="5766010"/>
            <a:ext cx="464344" cy="400188"/>
          </a:xfrm>
          <a:prstGeom prst="roundRect">
            <a:avLst>
              <a:gd name="adj" fmla="val 9526"/>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a:xfrm>
            <a:off x="11698254" y="5766010"/>
            <a:ext cx="464344" cy="400188"/>
          </a:xfrm>
          <a:prstGeom prst="roundRect">
            <a:avLst>
              <a:gd name="adj" fmla="val 9526"/>
            </a:avLst>
          </a:prstGeom>
        </p:spPr>
        <p:txBody>
          <a:bodyPr/>
          <a:lstStyle/>
          <a:p>
            <a:fld id="{19B51A1E-902D-48AF-9020-955120F399B6}" type="slidenum">
              <a:rPr lang="en-US" noProof="0" smtClean="0"/>
              <a:pPr/>
              <a:t>‹#›</a:t>
            </a:fld>
            <a:endParaRPr lang="en-US" noProof="0" dirty="0"/>
          </a:p>
        </p:txBody>
      </p:sp>
      <p:sp>
        <p:nvSpPr>
          <p:cNvPr id="6" name="Title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US" noProof="0"/>
              <a:t>Enter your caption</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6" r:id="rId11"/>
    <p:sldLayoutId id="2147483657" r:id="rId12"/>
    <p:sldLayoutId id="2147483667" r:id="rId13"/>
    <p:sldLayoutId id="2147483668" r:id="rId14"/>
    <p:sldLayoutId id="2147483650" r:id="rId15"/>
    <p:sldLayoutId id="2147483652" r:id="rId16"/>
    <p:sldLayoutId id="2147483669" r:id="rId17"/>
    <p:sldLayoutId id="2147483671" r:id="rId18"/>
    <p:sldLayoutId id="2147483672" r:id="rId19"/>
    <p:sldLayoutId id="2147483670" r:id="rId20"/>
    <p:sldLayoutId id="2147483673" r:id="rId21"/>
    <p:sldLayoutId id="2147483655" r:id="rId2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5.sv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2.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2.xml"/><Relationship Id="rId4" Type="http://schemas.openxmlformats.org/officeDocument/2006/relationships/image" Target="../media/image13.emf"/></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2.xml"/><Relationship Id="rId4" Type="http://schemas.openxmlformats.org/officeDocument/2006/relationships/image" Target="../media/image14.emf"/></Relationships>
</file>

<file path=ppt/slides/_rels/slide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2.xml"/><Relationship Id="rId5" Type="http://schemas.openxmlformats.org/officeDocument/2006/relationships/image" Target="../media/image7.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13"/>
          <p:cNvSpPr>
            <a:spLocks noGrp="1"/>
          </p:cNvSpPr>
          <p:nvPr>
            <p:ph type="subTitle" idx="1"/>
          </p:nvPr>
        </p:nvSpPr>
        <p:spPr/>
        <p:txBody>
          <a:bodyPr/>
          <a:lstStyle/>
          <a:p>
            <a:endParaRPr lang="en-US"/>
          </a:p>
        </p:txBody>
      </p:sp>
      <p:sp>
        <p:nvSpPr>
          <p:cNvPr id="15" name="Title 14"/>
          <p:cNvSpPr>
            <a:spLocks noGrp="1"/>
          </p:cNvSpPr>
          <p:nvPr>
            <p:ph type="ctrTitle"/>
          </p:nvPr>
        </p:nvSpPr>
        <p:spPr/>
        <p:txBody>
          <a:bodyPr/>
          <a:lstStyle/>
          <a:p>
            <a:endParaRPr lang="en-US" dirty="0"/>
          </a:p>
        </p:txBody>
      </p:sp>
      <p:sp>
        <p:nvSpPr>
          <p:cNvPr id="37"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xmlns="" val="1"/>
              </a:ext>
            </a:extLst>
          </p:cNvPr>
          <p:cNvSpPr>
            <a:spLocks noChangeAspect="1"/>
          </p:cNvSpPr>
          <p:nvPr/>
        </p:nvSpPr>
        <p:spPr bwMode="auto">
          <a:xfrm>
            <a:off x="8192890" y="415591"/>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pic>
        <p:nvPicPr>
          <p:cNvPr id="39" name="Picture Placeholder 3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37" b="1637"/>
          <a:stretch>
            <a:fillRect/>
          </a:stretch>
        </p:blipFill>
        <p:spPr/>
      </p:pic>
      <p:sp>
        <p:nvSpPr>
          <p:cNvPr id="40" name="TextBox 39">
            <a:extLst>
              <a:ext uri="{FF2B5EF4-FFF2-40B4-BE49-F238E27FC236}">
                <a16:creationId xmlns:a16="http://schemas.microsoft.com/office/drawing/2014/main" id="{7EF238CB-AB58-4787-8F9C-A1C16929A2FA}"/>
              </a:ext>
              <a:ext uri="{C183D7F6-B498-43B3-948B-1728B52AA6E4}">
                <adec:decorative xmlns:adec="http://schemas.microsoft.com/office/drawing/2017/decorative" xmlns="" val="1"/>
              </a:ext>
            </a:extLst>
          </p:cNvPr>
          <p:cNvSpPr txBox="1">
            <a:spLocks/>
          </p:cNvSpPr>
          <p:nvPr/>
        </p:nvSpPr>
        <p:spPr>
          <a:xfrm flipH="1">
            <a:off x="-1" y="3914775"/>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41" name="Title 2">
            <a:extLst>
              <a:ext uri="{FF2B5EF4-FFF2-40B4-BE49-F238E27FC236}">
                <a16:creationId xmlns:a16="http://schemas.microsoft.com/office/drawing/2014/main" id="{200B3D2B-613A-41BE-987D-E6A1324B456D}"/>
              </a:ext>
            </a:extLst>
          </p:cNvPr>
          <p:cNvSpPr txBox="1">
            <a:spLocks/>
          </p:cNvSpPr>
          <p:nvPr/>
        </p:nvSpPr>
        <p:spPr>
          <a:xfrm>
            <a:off x="948293" y="3114635"/>
            <a:ext cx="4459766" cy="2514635"/>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r>
              <a:rPr lang="en-US" dirty="0"/>
              <a:t>Shared Services </a:t>
            </a:r>
            <a:r>
              <a:rPr lang="en-US" dirty="0" err="1"/>
              <a:t>Mancom</a:t>
            </a:r>
            <a:endParaRPr lang="en-US" dirty="0"/>
          </a:p>
        </p:txBody>
      </p:sp>
      <p:sp>
        <p:nvSpPr>
          <p:cNvPr id="42" name="Subtitle 3">
            <a:extLst>
              <a:ext uri="{FF2B5EF4-FFF2-40B4-BE49-F238E27FC236}">
                <a16:creationId xmlns:a16="http://schemas.microsoft.com/office/drawing/2014/main" id="{4772945D-CA91-4CFE-8EB7-941C7618C994}"/>
              </a:ext>
            </a:extLst>
          </p:cNvPr>
          <p:cNvSpPr txBox="1">
            <a:spLocks/>
          </p:cNvSpPr>
          <p:nvPr/>
        </p:nvSpPr>
        <p:spPr>
          <a:xfrm>
            <a:off x="1130300" y="4624645"/>
            <a:ext cx="4000500" cy="690752"/>
          </a:xfrm>
          <a:prstGeom prst="rect">
            <a:avLst/>
          </a:prstGeom>
          <a:noFill/>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lumMod val="9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For the 3</a:t>
            </a:r>
            <a:r>
              <a:rPr lang="en-US" baseline="30000" dirty="0">
                <a:latin typeface="Arial" panose="020B0604020202020204" pitchFamily="34" charset="0"/>
                <a:cs typeface="Arial" panose="020B0604020202020204" pitchFamily="34" charset="0"/>
              </a:rPr>
              <a:t>rd</a:t>
            </a:r>
            <a:r>
              <a:rPr lang="en-US" dirty="0">
                <a:latin typeface="Arial" panose="020B0604020202020204" pitchFamily="34" charset="0"/>
                <a:cs typeface="Arial" panose="020B0604020202020204" pitchFamily="34" charset="0"/>
              </a:rPr>
              <a:t> Quarter  </a:t>
            </a:r>
          </a:p>
          <a:p>
            <a:r>
              <a:rPr lang="en-US" dirty="0">
                <a:latin typeface="Arial" panose="020B0604020202020204" pitchFamily="34" charset="0"/>
                <a:cs typeface="Arial" panose="020B0604020202020204" pitchFamily="34" charset="0"/>
              </a:rPr>
              <a:t>November 7, 2024</a:t>
            </a:r>
            <a:endParaRPr lang="en-US" dirty="0"/>
          </a:p>
        </p:txBody>
      </p:sp>
      <p:sp>
        <p:nvSpPr>
          <p:cNvPr id="43" name="Isosceles Triangle 42">
            <a:extLst>
              <a:ext uri="{FF2B5EF4-FFF2-40B4-BE49-F238E27FC236}">
                <a16:creationId xmlns:a16="http://schemas.microsoft.com/office/drawing/2014/main" id="{545D50A1-D634-4325-B06C-5450FDF7B818}"/>
              </a:ext>
              <a:ext uri="{C183D7F6-B498-43B3-948B-1728B52AA6E4}">
                <adec:decorative xmlns:adec="http://schemas.microsoft.com/office/drawing/2017/decorative" xmlns="" val="1"/>
              </a:ext>
            </a:extLst>
          </p:cNvPr>
          <p:cNvSpPr/>
          <p:nvPr/>
        </p:nvSpPr>
        <p:spPr>
          <a:xfrm rot="10800000" flipH="1">
            <a:off x="1000837" y="562927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5">
            <a:extLst>
              <a:ext uri="{FF2B5EF4-FFF2-40B4-BE49-F238E27FC236}">
                <a16:creationId xmlns:a16="http://schemas.microsoft.com/office/drawing/2014/main" id="{F28CDBF8-0191-43F9-98FE-B98B08813979}"/>
              </a:ext>
              <a:ext uri="{C183D7F6-B498-43B3-948B-1728B52AA6E4}">
                <adec:decorative xmlns:adec="http://schemas.microsoft.com/office/drawing/2017/decorative" xmlns="" val="1"/>
              </a:ext>
            </a:extLst>
          </p:cNvPr>
          <p:cNvSpPr>
            <a:spLocks noChangeAspect="1"/>
          </p:cNvSpPr>
          <p:nvPr/>
        </p:nvSpPr>
        <p:spPr bwMode="auto">
          <a:xfrm>
            <a:off x="4985585" y="5449894"/>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837053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700000" flipV="1">
            <a:off x="9750013" y="-719946"/>
            <a:ext cx="1516601" cy="2336227"/>
          </a:xfrm>
          <a:custGeom>
            <a:avLst/>
            <a:gdLst/>
            <a:ahLst/>
            <a:cxnLst/>
            <a:rect l="l" t="t" r="r" b="b"/>
            <a:pathLst>
              <a:path w="2274901" h="3504340">
                <a:moveTo>
                  <a:pt x="0" y="3504341"/>
                </a:moveTo>
                <a:lnTo>
                  <a:pt x="2274901" y="3504341"/>
                </a:lnTo>
                <a:lnTo>
                  <a:pt x="2274901" y="0"/>
                </a:lnTo>
                <a:lnTo>
                  <a:pt x="0" y="0"/>
                </a:lnTo>
                <a:lnTo>
                  <a:pt x="0" y="3504341"/>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sz="933"/>
          </a:p>
        </p:txBody>
      </p:sp>
      <p:sp>
        <p:nvSpPr>
          <p:cNvPr id="4" name="Chevron 3"/>
          <p:cNvSpPr/>
          <p:nvPr/>
        </p:nvSpPr>
        <p:spPr>
          <a:xfrm>
            <a:off x="328389" y="133010"/>
            <a:ext cx="9372202" cy="525056"/>
          </a:xfrm>
          <a:prstGeom prst="chevron">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tx1"/>
              </a:solidFill>
            </a:endParaRPr>
          </a:p>
        </p:txBody>
      </p:sp>
      <p:sp>
        <p:nvSpPr>
          <p:cNvPr id="34" name="TextBox 34"/>
          <p:cNvSpPr txBox="1"/>
          <p:nvPr/>
        </p:nvSpPr>
        <p:spPr>
          <a:xfrm>
            <a:off x="678224" y="120620"/>
            <a:ext cx="10084904" cy="538609"/>
          </a:xfrm>
          <a:prstGeom prst="rect">
            <a:avLst/>
          </a:prstGeom>
        </p:spPr>
        <p:txBody>
          <a:bodyPr wrap="square" lIns="0" tIns="0" rIns="0" bIns="0" rtlCol="0" anchor="t">
            <a:spAutoFit/>
          </a:bodyPr>
          <a:lstStyle/>
          <a:p>
            <a:r>
              <a:rPr lang="en-US" sz="3500" b="1" dirty="0">
                <a:solidFill>
                  <a:srgbClr val="FEFCFC"/>
                </a:solidFill>
                <a:latin typeface="Arial" panose="020B0604020202020204" pitchFamily="34" charset="0"/>
                <a:cs typeface="Arial" panose="020B0604020202020204" pitchFamily="34" charset="0"/>
              </a:rPr>
              <a:t>MAJOR ACCOMPLISHMENTS – Q3 2024</a:t>
            </a:r>
          </a:p>
        </p:txBody>
      </p:sp>
      <p:graphicFrame>
        <p:nvGraphicFramePr>
          <p:cNvPr id="2" name="Table 6">
            <a:extLst>
              <a:ext uri="{FF2B5EF4-FFF2-40B4-BE49-F238E27FC236}">
                <a16:creationId xmlns:a16="http://schemas.microsoft.com/office/drawing/2014/main" id="{69E877CB-5DA4-4BB3-8B73-862DFFBD4014}"/>
              </a:ext>
            </a:extLst>
          </p:cNvPr>
          <p:cNvGraphicFramePr>
            <a:graphicFrameLocks noGrp="1"/>
          </p:cNvGraphicFramePr>
          <p:nvPr>
            <p:extLst>
              <p:ext uri="{D42A27DB-BD31-4B8C-83A1-F6EECF244321}">
                <p14:modId xmlns:p14="http://schemas.microsoft.com/office/powerpoint/2010/main" val="2034474405"/>
              </p:ext>
            </p:extLst>
          </p:nvPr>
        </p:nvGraphicFramePr>
        <p:xfrm>
          <a:off x="211695" y="741692"/>
          <a:ext cx="11754636" cy="5344343"/>
        </p:xfrm>
        <a:graphic>
          <a:graphicData uri="http://schemas.openxmlformats.org/drawingml/2006/table">
            <a:tbl>
              <a:tblPr firstRow="1" bandRow="1">
                <a:tableStyleId>{2D5ABB26-0587-4C30-8999-92F81FD0307C}</a:tableStyleId>
              </a:tblPr>
              <a:tblGrid>
                <a:gridCol w="2938659">
                  <a:extLst>
                    <a:ext uri="{9D8B030D-6E8A-4147-A177-3AD203B41FA5}">
                      <a16:colId xmlns:a16="http://schemas.microsoft.com/office/drawing/2014/main" val="4169254038"/>
                    </a:ext>
                  </a:extLst>
                </a:gridCol>
                <a:gridCol w="2938659">
                  <a:extLst>
                    <a:ext uri="{9D8B030D-6E8A-4147-A177-3AD203B41FA5}">
                      <a16:colId xmlns:a16="http://schemas.microsoft.com/office/drawing/2014/main" val="235671734"/>
                    </a:ext>
                  </a:extLst>
                </a:gridCol>
                <a:gridCol w="3686153">
                  <a:extLst>
                    <a:ext uri="{9D8B030D-6E8A-4147-A177-3AD203B41FA5}">
                      <a16:colId xmlns:a16="http://schemas.microsoft.com/office/drawing/2014/main" val="1171958758"/>
                    </a:ext>
                  </a:extLst>
                </a:gridCol>
                <a:gridCol w="2191165">
                  <a:extLst>
                    <a:ext uri="{9D8B030D-6E8A-4147-A177-3AD203B41FA5}">
                      <a16:colId xmlns:a16="http://schemas.microsoft.com/office/drawing/2014/main" val="1507927712"/>
                    </a:ext>
                  </a:extLst>
                </a:gridCol>
              </a:tblGrid>
              <a:tr h="814170">
                <a:tc>
                  <a:txBody>
                    <a:bodyPr/>
                    <a:lstStyle/>
                    <a:p>
                      <a:pPr algn="ctr"/>
                      <a:r>
                        <a:rPr lang="en-PH" b="1" dirty="0">
                          <a:solidFill>
                            <a:schemeClr val="bg1"/>
                          </a:solidFill>
                          <a:latin typeface="Arial" panose="020B0604020202020204" pitchFamily="34" charset="0"/>
                          <a:cs typeface="Arial" panose="020B0604020202020204" pitchFamily="34" charset="0"/>
                        </a:rPr>
                        <a:t>AREA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ACTIVITIES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ACCOMPLISHMENTS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TIMELINE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71127218"/>
                  </a:ext>
                </a:extLst>
              </a:tr>
              <a:tr h="1463040">
                <a:tc rowSpan="2">
                  <a:txBody>
                    <a:bodyPr/>
                    <a:lstStyle/>
                    <a:p>
                      <a:r>
                        <a:rPr lang="en-PH" sz="2400" b="1" dirty="0" smtClean="0">
                          <a:solidFill>
                            <a:srgbClr val="002060"/>
                          </a:solidFill>
                          <a:latin typeface="Arial" panose="020B0604020202020204" pitchFamily="34" charset="0"/>
                          <a:cs typeface="Arial" panose="020B0604020202020204" pitchFamily="34" charset="0"/>
                        </a:rPr>
                        <a:t>System Development</a:t>
                      </a:r>
                      <a:endParaRPr lang="en-PH" sz="2400" b="1" dirty="0">
                        <a:solidFill>
                          <a:srgbClr val="002060"/>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r>
                        <a:rPr lang="en-PH" b="1" dirty="0" smtClean="0">
                          <a:latin typeface="Arial" panose="020B0604020202020204" pitchFamily="34" charset="0"/>
                          <a:cs typeface="Arial" panose="020B0604020202020204" pitchFamily="34" charset="0"/>
                        </a:rPr>
                        <a:t>W Pro</a:t>
                      </a:r>
                    </a:p>
                    <a:p>
                      <a:r>
                        <a:rPr lang="en-PH" b="1" dirty="0" smtClean="0">
                          <a:latin typeface="Arial" panose="020B0604020202020204" pitchFamily="34" charset="0"/>
                          <a:cs typeface="Arial" panose="020B0604020202020204" pitchFamily="34" charset="0"/>
                        </a:rPr>
                        <a:t> - New</a:t>
                      </a:r>
                      <a:r>
                        <a:rPr lang="en-PH" b="1" baseline="0" dirty="0" smtClean="0">
                          <a:latin typeface="Arial" panose="020B0604020202020204" pitchFamily="34" charset="0"/>
                          <a:cs typeface="Arial" panose="020B0604020202020204" pitchFamily="34" charset="0"/>
                        </a:rPr>
                        <a:t> Modules</a:t>
                      </a:r>
                    </a:p>
                    <a:p>
                      <a:pPr marL="285750" lvl="0" indent="-285750" algn="l" rtl="0">
                        <a:spcBef>
                          <a:spcPts val="0"/>
                        </a:spcBef>
                        <a:spcAft>
                          <a:spcPts val="0"/>
                        </a:spcAft>
                        <a:buClr>
                          <a:schemeClr val="dk1"/>
                        </a:buClr>
                        <a:buSzPts val="1500"/>
                        <a:buFont typeface="Arial" panose="020B0604020202020204" pitchFamily="34" charset="0"/>
                        <a:buChar char="•"/>
                      </a:pPr>
                      <a:r>
                        <a:rPr lang="en-PH" sz="1800" u="none" strike="noStrike" cap="none" baseline="0" dirty="0" smtClean="0">
                          <a:latin typeface="Arial" panose="020B0604020202020204" pitchFamily="34" charset="0"/>
                          <a:ea typeface="Arial"/>
                          <a:cs typeface="Arial" panose="020B0604020202020204" pitchFamily="34" charset="0"/>
                          <a:sym typeface="Arial"/>
                        </a:rPr>
                        <a:t>201 Records, NOPA History, Guarantors, Reports, Trainings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Percent</a:t>
                      </a:r>
                      <a:r>
                        <a:rPr lang="en-US" baseline="0" dirty="0" smtClean="0"/>
                        <a:t>: </a:t>
                      </a:r>
                      <a:r>
                        <a:rPr lang="en-US" b="1" baseline="0" dirty="0" smtClean="0"/>
                        <a:t>90%</a:t>
                      </a:r>
                      <a:endParaRPr lang="en-PH" i="1" dirty="0" smtClean="0">
                        <a:latin typeface="Arial" panose="020B0604020202020204" pitchFamily="34" charset="0"/>
                        <a:cs typeface="Arial" panose="020B0604020202020204" pitchFamily="34" charset="0"/>
                      </a:endParaRPr>
                    </a:p>
                    <a:p>
                      <a:r>
                        <a:rPr lang="en-PH" i="1" dirty="0" smtClean="0">
                          <a:latin typeface="Arial" panose="020B0604020202020204" pitchFamily="34" charset="0"/>
                          <a:cs typeface="Arial" panose="020B0604020202020204" pitchFamily="34" charset="0"/>
                        </a:rPr>
                        <a:t>Status: Ongoing Validation of IAD</a:t>
                      </a:r>
                      <a:endParaRPr lang="en-PH" i="1"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PH" baseline="0" dirty="0" smtClean="0">
                          <a:latin typeface="Arial" panose="020B0604020202020204" pitchFamily="34" charset="0"/>
                          <a:cs typeface="Arial" panose="020B0604020202020204" pitchFamily="34" charset="0"/>
                        </a:rPr>
                        <a:t>Nov 29, 2024</a:t>
                      </a:r>
                      <a:endParaRPr lang="en-PH"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142880303"/>
                  </a:ext>
                </a:extLst>
              </a:tr>
              <a:tr h="964013">
                <a:tc vMerge="1">
                  <a:txBody>
                    <a:bodyPr/>
                    <a:lstStyle/>
                    <a:p>
                      <a:endParaRPr lang="en-US"/>
                    </a:p>
                  </a:txBody>
                  <a:tcPr/>
                </a:tc>
                <a:tc>
                  <a:txBody>
                    <a:bodyPr/>
                    <a:lstStyle/>
                    <a:p>
                      <a:r>
                        <a:rPr lang="en-PH" b="1" dirty="0" smtClean="0">
                          <a:latin typeface="Arial" panose="020B0604020202020204" pitchFamily="34" charset="0"/>
                          <a:cs typeface="Arial" panose="020B0604020202020204" pitchFamily="34" charset="0"/>
                        </a:rPr>
                        <a:t>CRMS </a:t>
                      </a:r>
                    </a:p>
                    <a:p>
                      <a:pPr marL="285750" indent="-285750">
                        <a:buFontTx/>
                        <a:buChar char="-"/>
                      </a:pPr>
                      <a:r>
                        <a:rPr lang="en-PH" b="0" dirty="0" smtClean="0">
                          <a:latin typeface="Arial" panose="020B0604020202020204" pitchFamily="34" charset="0"/>
                          <a:cs typeface="Arial" panose="020B0604020202020204" pitchFamily="34" charset="0"/>
                        </a:rPr>
                        <a:t>Re-development</a:t>
                      </a:r>
                    </a:p>
                    <a:p>
                      <a:pPr marL="285750" indent="-285750">
                        <a:buFontTx/>
                        <a:buChar char="-"/>
                      </a:pPr>
                      <a:r>
                        <a:rPr lang="en-PH" b="0" dirty="0" smtClean="0">
                          <a:latin typeface="Arial" panose="020B0604020202020204" pitchFamily="34" charset="0"/>
                          <a:cs typeface="Arial" panose="020B0604020202020204" pitchFamily="34" charset="0"/>
                        </a:rPr>
                        <a:t>Additional Modules</a:t>
                      </a:r>
                      <a:endParaRPr lang="en-PH" b="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r>
                        <a:rPr lang="en-US" dirty="0" smtClean="0"/>
                        <a:t>Percent</a:t>
                      </a:r>
                      <a:r>
                        <a:rPr lang="en-US" baseline="0" dirty="0" smtClean="0"/>
                        <a:t>: 80%</a:t>
                      </a:r>
                    </a:p>
                    <a:p>
                      <a:r>
                        <a:rPr lang="en-US" baseline="0" dirty="0" smtClean="0"/>
                        <a:t>Status: </a:t>
                      </a:r>
                      <a:r>
                        <a:rPr lang="en-US" b="1" baseline="0" dirty="0" smtClean="0"/>
                        <a:t>Ongoing Revisions </a:t>
                      </a:r>
                      <a:r>
                        <a:rPr lang="en-US" baseline="0" dirty="0" smtClean="0"/>
                        <a:t>of new requests.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Parallel live last </a:t>
                      </a:r>
                      <a:r>
                        <a:rPr lang="en-US" b="1" dirty="0" smtClean="0"/>
                        <a:t>Sept</a:t>
                      </a:r>
                      <a:r>
                        <a:rPr lang="en-US" b="1" baseline="0" dirty="0" smtClean="0"/>
                        <a:t> 4, 2024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694533714"/>
                  </a:ext>
                </a:extLst>
              </a:tr>
              <a:tr h="45720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2400" b="1" dirty="0" smtClean="0">
                          <a:solidFill>
                            <a:srgbClr val="002060"/>
                          </a:solidFill>
                          <a:latin typeface="Arial" panose="020B0604020202020204" pitchFamily="34" charset="0"/>
                          <a:cs typeface="Arial" panose="020B0604020202020204" pitchFamily="34" charset="0"/>
                        </a:rPr>
                        <a:t>Infrastructure</a:t>
                      </a:r>
                      <a:endParaRPr lang="en-PH" sz="2400" b="1" dirty="0">
                        <a:solidFill>
                          <a:srgbClr val="002060"/>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r>
                        <a:rPr lang="en-PH" b="1" dirty="0" err="1" smtClean="0">
                          <a:latin typeface="Arial" panose="020B0604020202020204" pitchFamily="34" charset="0"/>
                          <a:cs typeface="Arial" panose="020B0604020202020204" pitchFamily="34" charset="0"/>
                        </a:rPr>
                        <a:t>Starlink</a:t>
                      </a:r>
                      <a:r>
                        <a:rPr lang="en-PH" b="0" dirty="0" smtClean="0">
                          <a:latin typeface="Arial" panose="020B0604020202020204" pitchFamily="34" charset="0"/>
                          <a:cs typeface="Arial" panose="020B0604020202020204" pitchFamily="34" charset="0"/>
                        </a:rPr>
                        <a:t> Installation</a:t>
                      </a:r>
                    </a:p>
                    <a:p>
                      <a:r>
                        <a:rPr lang="en-PH" b="0" dirty="0" smtClean="0">
                          <a:latin typeface="Arial" panose="020B0604020202020204" pitchFamily="34" charset="0"/>
                          <a:cs typeface="Arial" panose="020B0604020202020204" pitchFamily="34" charset="0"/>
                        </a:rPr>
                        <a:t>- New</a:t>
                      </a:r>
                      <a:r>
                        <a:rPr lang="en-PH" b="0" baseline="0" dirty="0" smtClean="0">
                          <a:latin typeface="Arial" panose="020B0604020202020204" pitchFamily="34" charset="0"/>
                          <a:cs typeface="Arial" panose="020B0604020202020204" pitchFamily="34" charset="0"/>
                        </a:rPr>
                        <a:t> Internet for PBI &amp; Carmona</a:t>
                      </a:r>
                      <a:endParaRPr lang="en-PH" b="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dirty="0" smtClean="0">
                          <a:latin typeface="Arial" panose="020B0604020202020204" pitchFamily="34" charset="0"/>
                          <a:cs typeface="Arial" panose="020B0604020202020204" pitchFamily="34" charset="0"/>
                        </a:rPr>
                        <a:t>Savings</a:t>
                      </a:r>
                      <a:r>
                        <a:rPr lang="en-PH" baseline="0" dirty="0" smtClean="0">
                          <a:latin typeface="Arial" panose="020B0604020202020204" pitchFamily="34" charset="0"/>
                          <a:cs typeface="Arial" panose="020B0604020202020204" pitchFamily="34" charset="0"/>
                        </a:rPr>
                        <a:t> of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smtClean="0">
                          <a:latin typeface="Arial" panose="020B0604020202020204" pitchFamily="34" charset="0"/>
                          <a:cs typeface="Arial" panose="020B0604020202020204" pitchFamily="34" charset="0"/>
                        </a:rPr>
                        <a:t>PHP 256,720.00/year</a:t>
                      </a:r>
                    </a:p>
                    <a:p>
                      <a:pPr algn="ctr"/>
                      <a:endParaRPr lang="en-PH"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PH" dirty="0" smtClean="0">
                          <a:latin typeface="Arial" panose="020B0604020202020204" pitchFamily="34" charset="0"/>
                          <a:cs typeface="Arial" panose="020B0604020202020204" pitchFamily="34" charset="0"/>
                        </a:rPr>
                        <a:t>Carmona:</a:t>
                      </a:r>
                      <a:r>
                        <a:rPr lang="en-PH" baseline="0" dirty="0" smtClean="0">
                          <a:latin typeface="Arial" panose="020B0604020202020204" pitchFamily="34" charset="0"/>
                          <a:cs typeface="Arial" panose="020B0604020202020204" pitchFamily="34" charset="0"/>
                        </a:rPr>
                        <a:t> Oct 5, 2024</a:t>
                      </a:r>
                      <a:br>
                        <a:rPr lang="en-PH" baseline="0" dirty="0" smtClean="0">
                          <a:latin typeface="Arial" panose="020B0604020202020204" pitchFamily="34" charset="0"/>
                          <a:cs typeface="Arial" panose="020B0604020202020204" pitchFamily="34" charset="0"/>
                        </a:rPr>
                      </a:br>
                      <a:r>
                        <a:rPr lang="en-PH" baseline="0" dirty="0" smtClean="0">
                          <a:latin typeface="Arial" panose="020B0604020202020204" pitchFamily="34" charset="0"/>
                          <a:cs typeface="Arial" panose="020B0604020202020204" pitchFamily="34" charset="0"/>
                        </a:rPr>
                        <a:t>PBI: Oct 5, 2024  </a:t>
                      </a:r>
                      <a:endParaRPr lang="en-PH"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629620936"/>
                  </a:ext>
                </a:extLst>
              </a:tr>
              <a:tr h="1188720">
                <a:tc vMerge="1">
                  <a:txBody>
                    <a:bodyPr/>
                    <a:lstStyle/>
                    <a:p>
                      <a:endParaRPr lang="en-US"/>
                    </a:p>
                  </a:txBody>
                  <a:tcPr/>
                </a:tc>
                <a:tc>
                  <a:txBody>
                    <a:bodyPr/>
                    <a:lstStyle/>
                    <a:p>
                      <a:r>
                        <a:rPr lang="en-PH" b="1" dirty="0" smtClean="0">
                          <a:latin typeface="Arial" panose="020B0604020202020204" pitchFamily="34" charset="0"/>
                          <a:cs typeface="Arial" panose="020B0604020202020204" pitchFamily="34" charset="0"/>
                        </a:rPr>
                        <a:t>Asset</a:t>
                      </a:r>
                      <a:r>
                        <a:rPr lang="en-PH" b="0" dirty="0" smtClean="0">
                          <a:latin typeface="Arial" panose="020B0604020202020204" pitchFamily="34" charset="0"/>
                          <a:cs typeface="Arial" panose="020B0604020202020204" pitchFamily="34" charset="0"/>
                        </a:rPr>
                        <a:t> </a:t>
                      </a:r>
                    </a:p>
                    <a:p>
                      <a:pPr marL="285750" indent="-285750">
                        <a:buFontTx/>
                        <a:buChar char="-"/>
                      </a:pPr>
                      <a:r>
                        <a:rPr lang="en-PH" b="0" baseline="0" dirty="0" smtClean="0">
                          <a:latin typeface="Arial" panose="020B0604020202020204" pitchFamily="34" charset="0"/>
                          <a:cs typeface="Arial" panose="020B0604020202020204" pitchFamily="34" charset="0"/>
                        </a:rPr>
                        <a:t>Utilized of new Asset Management System</a:t>
                      </a:r>
                    </a:p>
                    <a:p>
                      <a:pPr marL="285750" indent="-285750">
                        <a:buFontTx/>
                        <a:buChar char="-"/>
                      </a:pPr>
                      <a:r>
                        <a:rPr lang="en-PH" b="0" baseline="0" dirty="0" smtClean="0">
                          <a:latin typeface="Arial" panose="020B0604020202020204" pitchFamily="34" charset="0"/>
                          <a:cs typeface="Arial" panose="020B0604020202020204" pitchFamily="34" charset="0"/>
                        </a:rPr>
                        <a:t>Encoding all Assets</a:t>
                      </a:r>
                      <a:endParaRPr lang="en-PH" b="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285750" indent="-285750">
                        <a:buFont typeface="Arial" panose="020B0604020202020204" pitchFamily="34" charset="0"/>
                        <a:buChar char="•"/>
                      </a:pPr>
                      <a:r>
                        <a:rPr lang="en-US" dirty="0" smtClean="0"/>
                        <a:t>Encode all assets including accessories such</a:t>
                      </a:r>
                      <a:r>
                        <a:rPr lang="en-US" baseline="0" dirty="0" smtClean="0"/>
                        <a:t> as keyboard, mouse.</a:t>
                      </a:r>
                    </a:p>
                    <a:p>
                      <a:pPr marL="285750" indent="-285750">
                        <a:buFont typeface="Arial" panose="020B0604020202020204" pitchFamily="34" charset="0"/>
                        <a:buChar char="•"/>
                      </a:pPr>
                      <a:r>
                        <a:rPr lang="en-US" baseline="0" dirty="0" smtClean="0"/>
                        <a:t>Percent: 85%</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r>
                        <a:rPr lang="en-US" b="1" dirty="0" smtClean="0"/>
                        <a:t>Nov</a:t>
                      </a:r>
                      <a:r>
                        <a:rPr lang="en-US" b="1" baseline="0" dirty="0" smtClean="0"/>
                        <a:t> 29, 2024</a:t>
                      </a:r>
                      <a:endParaRPr lang="en-US" b="1"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55090755"/>
                  </a:ext>
                </a:extLst>
              </a:tr>
            </a:tbl>
          </a:graphicData>
        </a:graphic>
      </p:graphicFrame>
    </p:spTree>
    <p:extLst>
      <p:ext uri="{BB962C8B-B14F-4D97-AF65-F5344CB8AC3E}">
        <p14:creationId xmlns:p14="http://schemas.microsoft.com/office/powerpoint/2010/main" val="4165723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3"/>
          <p:cNvSpPr/>
          <p:nvPr/>
        </p:nvSpPr>
        <p:spPr>
          <a:xfrm rot="2700000" flipV="1">
            <a:off x="9750013" y="-719946"/>
            <a:ext cx="1516601" cy="2336227"/>
          </a:xfrm>
          <a:custGeom>
            <a:avLst/>
            <a:gdLst/>
            <a:ahLst/>
            <a:cxnLst/>
            <a:rect l="l" t="t" r="r" b="b"/>
            <a:pathLst>
              <a:path w="2274901" h="3504340">
                <a:moveTo>
                  <a:pt x="0" y="3504341"/>
                </a:moveTo>
                <a:lnTo>
                  <a:pt x="2274901" y="3504341"/>
                </a:lnTo>
                <a:lnTo>
                  <a:pt x="2274901" y="0"/>
                </a:lnTo>
                <a:lnTo>
                  <a:pt x="0" y="0"/>
                </a:lnTo>
                <a:lnTo>
                  <a:pt x="0" y="3504341"/>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sz="933"/>
          </a:p>
        </p:txBody>
      </p:sp>
      <p:sp>
        <p:nvSpPr>
          <p:cNvPr id="4" name="Chevron 3"/>
          <p:cNvSpPr/>
          <p:nvPr/>
        </p:nvSpPr>
        <p:spPr>
          <a:xfrm>
            <a:off x="328389" y="76448"/>
            <a:ext cx="9372202" cy="525056"/>
          </a:xfrm>
          <a:prstGeom prst="chevron">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tx1"/>
              </a:solidFill>
            </a:endParaRPr>
          </a:p>
        </p:txBody>
      </p:sp>
      <p:sp>
        <p:nvSpPr>
          <p:cNvPr id="34" name="TextBox 34"/>
          <p:cNvSpPr txBox="1"/>
          <p:nvPr/>
        </p:nvSpPr>
        <p:spPr>
          <a:xfrm>
            <a:off x="574527" y="233744"/>
            <a:ext cx="10084904" cy="386068"/>
          </a:xfrm>
          <a:prstGeom prst="rect">
            <a:avLst/>
          </a:prstGeom>
        </p:spPr>
        <p:txBody>
          <a:bodyPr wrap="square" lIns="0" tIns="0" rIns="0" bIns="0" rtlCol="0" anchor="t">
            <a:spAutoFit/>
          </a:bodyPr>
          <a:lstStyle/>
          <a:p>
            <a:pPr>
              <a:lnSpc>
                <a:spcPts val="2777"/>
              </a:lnSpc>
            </a:pPr>
            <a:r>
              <a:rPr lang="en-US" sz="3500" b="1" dirty="0">
                <a:solidFill>
                  <a:srgbClr val="FEFCFC"/>
                </a:solidFill>
                <a:latin typeface="Arial" panose="020B0604020202020204" pitchFamily="34" charset="0"/>
                <a:cs typeface="Arial" panose="020B0604020202020204" pitchFamily="34" charset="0"/>
              </a:rPr>
              <a:t>MAJOR ACCOMPLISHMENTS – Q3 2024</a:t>
            </a:r>
          </a:p>
        </p:txBody>
      </p:sp>
      <p:graphicFrame>
        <p:nvGraphicFramePr>
          <p:cNvPr id="6" name="Table 5"/>
          <p:cNvGraphicFramePr>
            <a:graphicFrameLocks noGrp="1"/>
          </p:cNvGraphicFramePr>
          <p:nvPr>
            <p:extLst>
              <p:ext uri="{D42A27DB-BD31-4B8C-83A1-F6EECF244321}">
                <p14:modId xmlns:p14="http://schemas.microsoft.com/office/powerpoint/2010/main" val="718060014"/>
              </p:ext>
            </p:extLst>
          </p:nvPr>
        </p:nvGraphicFramePr>
        <p:xfrm>
          <a:off x="119268" y="609498"/>
          <a:ext cx="11926958" cy="5731822"/>
        </p:xfrm>
        <a:graphic>
          <a:graphicData uri="http://schemas.openxmlformats.org/drawingml/2006/table">
            <a:tbl>
              <a:tblPr firstRow="1" bandRow="1">
                <a:tableStyleId>{5C22544A-7EE6-4342-B048-85BDC9FD1C3A}</a:tableStyleId>
              </a:tblPr>
              <a:tblGrid>
                <a:gridCol w="2925590">
                  <a:extLst>
                    <a:ext uri="{9D8B030D-6E8A-4147-A177-3AD203B41FA5}">
                      <a16:colId xmlns:a16="http://schemas.microsoft.com/office/drawing/2014/main" val="2828019443"/>
                    </a:ext>
                  </a:extLst>
                </a:gridCol>
                <a:gridCol w="9001368">
                  <a:extLst>
                    <a:ext uri="{9D8B030D-6E8A-4147-A177-3AD203B41FA5}">
                      <a16:colId xmlns:a16="http://schemas.microsoft.com/office/drawing/2014/main" val="1221952084"/>
                    </a:ext>
                  </a:extLst>
                </a:gridCol>
              </a:tblGrid>
              <a:tr h="345712">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dirty="0">
                          <a:solidFill>
                            <a:schemeClr val="bg1"/>
                          </a:solidFill>
                          <a:latin typeface="Arial" panose="020B0604020202020204" pitchFamily="34" charset="0"/>
                          <a:cs typeface="Arial" panose="020B0604020202020204" pitchFamily="34" charset="0"/>
                          <a:sym typeface="Arial"/>
                        </a:rPr>
                        <a:t>ACTIVITIES</a:t>
                      </a:r>
                      <a:endParaRPr sz="1800" b="1" u="none" strike="noStrike" cap="none" dirty="0">
                        <a:solidFill>
                          <a:schemeClr val="bg1"/>
                        </a:solidFill>
                        <a:latin typeface="Arial" panose="020B0604020202020204" pitchFamily="34" charset="0"/>
                        <a:ea typeface="Arial"/>
                        <a:cs typeface="Arial" panose="020B0604020202020204" pitchFamily="34" charset="0"/>
                        <a:sym typeface="Arial"/>
                      </a:endParaRPr>
                    </a:p>
                  </a:txBody>
                  <a:tcPr marL="91450" marR="91450" marT="45725" marB="45725" anchor="ctr">
                    <a:solidFill>
                      <a:schemeClr val="accent1">
                        <a:lumMod val="50000"/>
                      </a:schemeClr>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PH" sz="1800" b="1" u="none" strike="noStrike" cap="none" dirty="0">
                          <a:solidFill>
                            <a:schemeClr val="bg1"/>
                          </a:solidFill>
                          <a:latin typeface="Arial" panose="020B0604020202020204" pitchFamily="34" charset="0"/>
                          <a:ea typeface="Arial"/>
                          <a:cs typeface="Arial" panose="020B0604020202020204" pitchFamily="34" charset="0"/>
                          <a:sym typeface="Arial"/>
                        </a:rPr>
                        <a:t>ACCOMPLISHMENTS</a:t>
                      </a:r>
                      <a:endParaRPr sz="1800" b="1" u="none" strike="noStrike" cap="none" dirty="0">
                        <a:solidFill>
                          <a:schemeClr val="bg1"/>
                        </a:solidFill>
                        <a:latin typeface="Arial" panose="020B0604020202020204" pitchFamily="34" charset="0"/>
                        <a:ea typeface="Arial"/>
                        <a:cs typeface="Arial" panose="020B0604020202020204" pitchFamily="34" charset="0"/>
                        <a:sym typeface="Arial"/>
                      </a:endParaRPr>
                    </a:p>
                  </a:txBody>
                  <a:tcPr marL="91450" marR="91450" marT="45725" marB="45725" anchor="ctr">
                    <a:solidFill>
                      <a:schemeClr val="accent1">
                        <a:lumMod val="50000"/>
                      </a:schemeClr>
                    </a:solidFill>
                  </a:tcPr>
                </a:tc>
                <a:extLst>
                  <a:ext uri="{0D108BD9-81ED-4DB2-BD59-A6C34878D82A}">
                    <a16:rowId xmlns:a16="http://schemas.microsoft.com/office/drawing/2014/main" val="763001709"/>
                  </a:ext>
                </a:extLst>
              </a:tr>
              <a:tr h="155565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en-US" sz="2400" b="1" u="none" strike="noStrike" cap="none" dirty="0" err="1">
                          <a:solidFill>
                            <a:srgbClr val="002060"/>
                          </a:solidFill>
                          <a:latin typeface="Arial" panose="020B0604020202020204" pitchFamily="34" charset="0"/>
                          <a:ea typeface="Arial"/>
                          <a:cs typeface="Arial" panose="020B0604020202020204" pitchFamily="34" charset="0"/>
                          <a:sym typeface="Arial"/>
                        </a:rPr>
                        <a:t>Starlink</a:t>
                      </a:r>
                      <a:r>
                        <a:rPr lang="en-US" sz="2400" b="1" u="none" strike="noStrike" cap="none" baseline="0" dirty="0">
                          <a:solidFill>
                            <a:srgbClr val="002060"/>
                          </a:solidFill>
                          <a:latin typeface="Arial" panose="020B0604020202020204" pitchFamily="34" charset="0"/>
                          <a:ea typeface="Arial"/>
                          <a:cs typeface="Arial" panose="020B0604020202020204" pitchFamily="34" charset="0"/>
                          <a:sym typeface="Arial"/>
                        </a:rPr>
                        <a:t> Installation</a:t>
                      </a:r>
                      <a:endParaRPr lang="en-US" sz="2400" b="1" u="none" strike="noStrike" cap="none" dirty="0">
                        <a:solidFill>
                          <a:srgbClr val="002060"/>
                        </a:solidFill>
                        <a:latin typeface="Arial" panose="020B0604020202020204" pitchFamily="34" charset="0"/>
                        <a:ea typeface="Arial"/>
                        <a:cs typeface="Arial" panose="020B0604020202020204" pitchFamily="34" charset="0"/>
                        <a:sym typeface="Arial"/>
                      </a:endParaRPr>
                    </a:p>
                  </a:txBody>
                  <a:tcPr marL="91450" marR="91450" marT="45725" marB="45725" anchor="ctr">
                    <a:solidFill>
                      <a:schemeClr val="accent1">
                        <a:lumMod val="60000"/>
                        <a:lumOff val="40000"/>
                      </a:schemeClr>
                    </a:solidFill>
                  </a:tcPr>
                </a:tc>
                <a:tc>
                  <a:txBody>
                    <a:bodyPr/>
                    <a:lstStyle/>
                    <a:p>
                      <a:pPr marL="0" lvl="0" indent="0" algn="l" rtl="0">
                        <a:spcBef>
                          <a:spcPts val="0"/>
                        </a:spcBef>
                        <a:spcAft>
                          <a:spcPts val="0"/>
                        </a:spcAft>
                        <a:buClr>
                          <a:schemeClr val="dk1"/>
                        </a:buClr>
                        <a:buSzPts val="1500"/>
                        <a:buFont typeface="Arial"/>
                        <a:buNone/>
                      </a:pPr>
                      <a:r>
                        <a:rPr lang="en-PH" sz="1800" u="none" strike="noStrike" cap="none" baseline="0" dirty="0">
                          <a:latin typeface="Arial" panose="020B0604020202020204" pitchFamily="34" charset="0"/>
                          <a:ea typeface="Arial"/>
                          <a:cs typeface="Arial" panose="020B0604020202020204" pitchFamily="34" charset="0"/>
                          <a:sym typeface="Arial"/>
                        </a:rPr>
                        <a:t>Location: PBI, WHI Carmona</a:t>
                      </a:r>
                    </a:p>
                    <a:p>
                      <a:pPr marL="0" lvl="0" indent="0" algn="l" rtl="0">
                        <a:spcBef>
                          <a:spcPts val="0"/>
                        </a:spcBef>
                        <a:spcAft>
                          <a:spcPts val="0"/>
                        </a:spcAft>
                        <a:buClr>
                          <a:schemeClr val="dk1"/>
                        </a:buClr>
                        <a:buSzPts val="1500"/>
                        <a:buFont typeface="Arial"/>
                        <a:buNone/>
                      </a:pPr>
                      <a:r>
                        <a:rPr lang="en-US" b="1" dirty="0">
                          <a:latin typeface="Arial" panose="020B0604020202020204" pitchFamily="34" charset="0"/>
                          <a:cs typeface="Arial" panose="020B0604020202020204" pitchFamily="34" charset="0"/>
                        </a:rPr>
                        <a:t>Annual Savings:</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PBI: (PHP 25,000.00 - PHP 2,700.00) * 12 = PHP 267,600</a:t>
                      </a:r>
                    </a:p>
                    <a:p>
                      <a:r>
                        <a:rPr lang="en-US" dirty="0">
                          <a:latin typeface="Arial" panose="020B0604020202020204" pitchFamily="34" charset="0"/>
                          <a:cs typeface="Arial" panose="020B0604020202020204" pitchFamily="34" charset="0"/>
                        </a:rPr>
                        <a:t>Carmona: (PHP 4,500.00 - PHP 2,700.00) * 12 = PHP 21,600</a:t>
                      </a:r>
                    </a:p>
                    <a:p>
                      <a:r>
                        <a:rPr lang="en-US" b="1" dirty="0">
                          <a:latin typeface="Arial" panose="020B0604020202020204" pitchFamily="34" charset="0"/>
                          <a:cs typeface="Arial" panose="020B0604020202020204" pitchFamily="34" charset="0"/>
                        </a:rPr>
                        <a:t>Total Savings:</a:t>
                      </a:r>
                      <a:r>
                        <a:rPr lang="en-US" dirty="0">
                          <a:latin typeface="Arial" panose="020B0604020202020204" pitchFamily="34" charset="0"/>
                          <a:cs typeface="Arial" panose="020B0604020202020204" pitchFamily="34" charset="0"/>
                        </a:rPr>
                        <a:t> PHP 289,200 - PHP 32,480 = </a:t>
                      </a:r>
                      <a:r>
                        <a:rPr lang="en-US" b="1" dirty="0">
                          <a:latin typeface="Arial" panose="020B0604020202020204" pitchFamily="34" charset="0"/>
                          <a:cs typeface="Arial" panose="020B0604020202020204" pitchFamily="34" charset="0"/>
                        </a:rPr>
                        <a:t>PHP 256,720/year</a:t>
                      </a:r>
                    </a:p>
                    <a:p>
                      <a:pPr marL="0" lvl="0" indent="0" algn="l" rtl="0">
                        <a:spcBef>
                          <a:spcPts val="0"/>
                        </a:spcBef>
                        <a:spcAft>
                          <a:spcPts val="0"/>
                        </a:spcAft>
                        <a:buClr>
                          <a:schemeClr val="dk1"/>
                        </a:buClr>
                        <a:buSzPts val="1500"/>
                        <a:buFont typeface="Arial"/>
                        <a:buNone/>
                      </a:pPr>
                      <a:endParaRPr lang="en-PH" sz="1800" u="none" strike="noStrike" cap="none" baseline="0" dirty="0">
                        <a:latin typeface="Arial" panose="020B0604020202020204" pitchFamily="34" charset="0"/>
                        <a:ea typeface="Arial"/>
                        <a:cs typeface="Arial" panose="020B0604020202020204" pitchFamily="34" charset="0"/>
                        <a:sym typeface="Arial"/>
                      </a:endParaRPr>
                    </a:p>
                  </a:txBody>
                  <a:tcPr marL="68575" marR="68575" marT="0" marB="0" anchor="ctr">
                    <a:solidFill>
                      <a:schemeClr val="accent1">
                        <a:lumMod val="60000"/>
                        <a:lumOff val="40000"/>
                      </a:schemeClr>
                    </a:solidFill>
                  </a:tcPr>
                </a:tc>
                <a:extLst>
                  <a:ext uri="{0D108BD9-81ED-4DB2-BD59-A6C34878D82A}">
                    <a16:rowId xmlns:a16="http://schemas.microsoft.com/office/drawing/2014/main" val="3297594693"/>
                  </a:ext>
                </a:extLst>
              </a:tr>
              <a:tr h="155565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en-US" sz="2400" b="1" u="none" strike="noStrike" cap="none" dirty="0" err="1">
                          <a:solidFill>
                            <a:srgbClr val="002060"/>
                          </a:solidFill>
                          <a:latin typeface="Arial" panose="020B0604020202020204" pitchFamily="34" charset="0"/>
                          <a:ea typeface="Arial"/>
                          <a:cs typeface="Arial" panose="020B0604020202020204" pitchFamily="34" charset="0"/>
                          <a:sym typeface="Arial"/>
                        </a:rPr>
                        <a:t>Wpro</a:t>
                      </a:r>
                      <a:r>
                        <a:rPr lang="en-US" sz="2400" b="1" u="none" strike="noStrike" cap="none" baseline="0" dirty="0">
                          <a:solidFill>
                            <a:srgbClr val="002060"/>
                          </a:solidFill>
                          <a:latin typeface="Arial" panose="020B0604020202020204" pitchFamily="34" charset="0"/>
                          <a:ea typeface="Arial"/>
                          <a:cs typeface="Arial" panose="020B0604020202020204" pitchFamily="34" charset="0"/>
                          <a:sym typeface="Arial"/>
                        </a:rPr>
                        <a:t> v2</a:t>
                      </a:r>
                      <a:endParaRPr lang="en-US" sz="2400" b="1" u="none" strike="noStrike" cap="none" dirty="0">
                        <a:solidFill>
                          <a:srgbClr val="002060"/>
                        </a:solidFill>
                        <a:latin typeface="Arial" panose="020B0604020202020204" pitchFamily="34" charset="0"/>
                        <a:ea typeface="Arial"/>
                        <a:cs typeface="Arial" panose="020B0604020202020204" pitchFamily="34" charset="0"/>
                        <a:sym typeface="Arial"/>
                      </a:endParaRPr>
                    </a:p>
                  </a:txBody>
                  <a:tcPr marL="91450" marR="91450" marT="45725" marB="45725" anchor="ctr">
                    <a:solidFill>
                      <a:schemeClr val="accent1">
                        <a:lumMod val="60000"/>
                        <a:lumOff val="40000"/>
                      </a:schemeClr>
                    </a:solidFill>
                  </a:tcPr>
                </a:tc>
                <a:tc>
                  <a:txBody>
                    <a:bodyPr/>
                    <a:lstStyle/>
                    <a:p>
                      <a:pPr marL="0" lvl="0" indent="0" algn="l" rtl="0">
                        <a:spcBef>
                          <a:spcPts val="0"/>
                        </a:spcBef>
                        <a:spcAft>
                          <a:spcPts val="0"/>
                        </a:spcAft>
                        <a:buClr>
                          <a:schemeClr val="dk1"/>
                        </a:buClr>
                        <a:buSzPts val="1500"/>
                        <a:buFont typeface="Arial"/>
                        <a:buNone/>
                      </a:pPr>
                      <a:r>
                        <a:rPr lang="en-PH" sz="1800" u="none" strike="noStrike" cap="none" baseline="0" dirty="0">
                          <a:latin typeface="Arial" panose="020B0604020202020204" pitchFamily="34" charset="0"/>
                          <a:ea typeface="Arial"/>
                          <a:cs typeface="Arial" panose="020B0604020202020204" pitchFamily="34" charset="0"/>
                          <a:sym typeface="Arial"/>
                        </a:rPr>
                        <a:t>Monitoring of </a:t>
                      </a:r>
                    </a:p>
                    <a:p>
                      <a:pPr marL="285750" lvl="0" indent="-285750" algn="l" rtl="0">
                        <a:spcBef>
                          <a:spcPts val="0"/>
                        </a:spcBef>
                        <a:spcAft>
                          <a:spcPts val="0"/>
                        </a:spcAft>
                        <a:buClr>
                          <a:schemeClr val="dk1"/>
                        </a:buClr>
                        <a:buSzPts val="1500"/>
                        <a:buFont typeface="Arial" panose="020B0604020202020204" pitchFamily="34" charset="0"/>
                        <a:buChar char="•"/>
                      </a:pPr>
                      <a:r>
                        <a:rPr lang="en-PH" sz="1800" u="none" strike="noStrike" cap="none" baseline="0" dirty="0">
                          <a:latin typeface="Arial" panose="020B0604020202020204" pitchFamily="34" charset="0"/>
                          <a:ea typeface="Arial"/>
                          <a:cs typeface="Arial" panose="020B0604020202020204" pitchFamily="34" charset="0"/>
                          <a:sym typeface="Arial"/>
                        </a:rPr>
                        <a:t>201 Records</a:t>
                      </a:r>
                    </a:p>
                    <a:p>
                      <a:pPr marL="285750" lvl="0" indent="-285750" algn="l" rtl="0">
                        <a:spcBef>
                          <a:spcPts val="0"/>
                        </a:spcBef>
                        <a:spcAft>
                          <a:spcPts val="0"/>
                        </a:spcAft>
                        <a:buClr>
                          <a:schemeClr val="dk1"/>
                        </a:buClr>
                        <a:buSzPts val="1500"/>
                        <a:buFont typeface="Arial" panose="020B0604020202020204" pitchFamily="34" charset="0"/>
                        <a:buChar char="•"/>
                      </a:pPr>
                      <a:r>
                        <a:rPr lang="en-PH" sz="1800" u="none" strike="noStrike" cap="none" baseline="0" dirty="0">
                          <a:latin typeface="Arial" panose="020B0604020202020204" pitchFamily="34" charset="0"/>
                          <a:ea typeface="Arial"/>
                          <a:cs typeface="Arial" panose="020B0604020202020204" pitchFamily="34" charset="0"/>
                          <a:sym typeface="Arial"/>
                        </a:rPr>
                        <a:t>NOPA History</a:t>
                      </a:r>
                    </a:p>
                    <a:p>
                      <a:pPr marL="285750" lvl="0" indent="-285750" algn="l" rtl="0">
                        <a:spcBef>
                          <a:spcPts val="0"/>
                        </a:spcBef>
                        <a:spcAft>
                          <a:spcPts val="0"/>
                        </a:spcAft>
                        <a:buClr>
                          <a:schemeClr val="dk1"/>
                        </a:buClr>
                        <a:buSzPts val="1500"/>
                        <a:buFont typeface="Arial" panose="020B0604020202020204" pitchFamily="34" charset="0"/>
                        <a:buChar char="•"/>
                      </a:pPr>
                      <a:r>
                        <a:rPr lang="en-PH" sz="1800" u="none" strike="noStrike" cap="none" baseline="0" dirty="0">
                          <a:latin typeface="Arial" panose="020B0604020202020204" pitchFamily="34" charset="0"/>
                          <a:ea typeface="Arial"/>
                          <a:cs typeface="Arial" panose="020B0604020202020204" pitchFamily="34" charset="0"/>
                          <a:sym typeface="Arial"/>
                        </a:rPr>
                        <a:t>Loan Guarantors</a:t>
                      </a:r>
                    </a:p>
                    <a:p>
                      <a:pPr marL="285750" lvl="0" indent="-285750" algn="l" rtl="0">
                        <a:spcBef>
                          <a:spcPts val="0"/>
                        </a:spcBef>
                        <a:spcAft>
                          <a:spcPts val="0"/>
                        </a:spcAft>
                        <a:buClr>
                          <a:schemeClr val="dk1"/>
                        </a:buClr>
                        <a:buSzPts val="1500"/>
                        <a:buFont typeface="Arial" panose="020B0604020202020204" pitchFamily="34" charset="0"/>
                        <a:buChar char="•"/>
                      </a:pPr>
                      <a:r>
                        <a:rPr lang="en-PH" sz="1800" u="none" strike="noStrike" cap="none" baseline="0" dirty="0">
                          <a:latin typeface="Arial" panose="020B0604020202020204" pitchFamily="34" charset="0"/>
                          <a:ea typeface="Arial"/>
                          <a:cs typeface="Arial" panose="020B0604020202020204" pitchFamily="34" charset="0"/>
                          <a:sym typeface="Arial"/>
                        </a:rPr>
                        <a:t>Reports</a:t>
                      </a:r>
                    </a:p>
                    <a:p>
                      <a:pPr marL="285750" lvl="0" indent="-285750" algn="l" rtl="0">
                        <a:spcBef>
                          <a:spcPts val="0"/>
                        </a:spcBef>
                        <a:spcAft>
                          <a:spcPts val="0"/>
                        </a:spcAft>
                        <a:buClr>
                          <a:schemeClr val="dk1"/>
                        </a:buClr>
                        <a:buSzPts val="1500"/>
                        <a:buFont typeface="Arial" panose="020B0604020202020204" pitchFamily="34" charset="0"/>
                        <a:buChar char="•"/>
                      </a:pPr>
                      <a:r>
                        <a:rPr lang="en-PH" sz="1800" u="none" strike="noStrike" cap="none" baseline="0" dirty="0">
                          <a:latin typeface="Arial" panose="020B0604020202020204" pitchFamily="34" charset="0"/>
                          <a:ea typeface="Arial"/>
                          <a:cs typeface="Arial" panose="020B0604020202020204" pitchFamily="34" charset="0"/>
                          <a:sym typeface="Arial"/>
                        </a:rPr>
                        <a:t>Trainings</a:t>
                      </a:r>
                    </a:p>
                  </a:txBody>
                  <a:tcPr marL="68575" marR="68575" marT="0" marB="0" anchor="ctr">
                    <a:solidFill>
                      <a:schemeClr val="accent1">
                        <a:lumMod val="60000"/>
                        <a:lumOff val="40000"/>
                      </a:schemeClr>
                    </a:solidFill>
                  </a:tcPr>
                </a:tc>
                <a:extLst>
                  <a:ext uri="{0D108BD9-81ED-4DB2-BD59-A6C34878D82A}">
                    <a16:rowId xmlns:a16="http://schemas.microsoft.com/office/drawing/2014/main" val="1254982895"/>
                  </a:ext>
                </a:extLst>
              </a:tr>
              <a:tr h="103710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en-US" sz="2400" b="1" u="none" strike="noStrike" cap="none" dirty="0">
                          <a:solidFill>
                            <a:srgbClr val="002060"/>
                          </a:solidFill>
                          <a:latin typeface="Arial" panose="020B0604020202020204" pitchFamily="34" charset="0"/>
                          <a:ea typeface="Arial"/>
                          <a:cs typeface="Arial" panose="020B0604020202020204" pitchFamily="34" charset="0"/>
                          <a:sym typeface="Arial"/>
                        </a:rPr>
                        <a:t>CRMS</a:t>
                      </a:r>
                      <a:r>
                        <a:rPr lang="en-US" sz="2400" b="1" u="none" strike="noStrike" cap="none" baseline="0" dirty="0">
                          <a:solidFill>
                            <a:srgbClr val="002060"/>
                          </a:solidFill>
                          <a:latin typeface="Arial" panose="020B0604020202020204" pitchFamily="34" charset="0"/>
                          <a:ea typeface="Arial"/>
                          <a:cs typeface="Arial" panose="020B0604020202020204" pitchFamily="34" charset="0"/>
                          <a:sym typeface="Arial"/>
                        </a:rPr>
                        <a:t> v1</a:t>
                      </a:r>
                      <a:endParaRPr lang="en-US" sz="2400" b="1" u="none" strike="noStrike" cap="none" dirty="0">
                        <a:solidFill>
                          <a:srgbClr val="002060"/>
                        </a:solidFill>
                        <a:latin typeface="Arial" panose="020B0604020202020204" pitchFamily="34" charset="0"/>
                        <a:ea typeface="Arial"/>
                        <a:cs typeface="Arial" panose="020B0604020202020204" pitchFamily="34" charset="0"/>
                        <a:sym typeface="Arial"/>
                      </a:endParaRPr>
                    </a:p>
                  </a:txBody>
                  <a:tcPr marL="91450" marR="91450" marT="45725" marB="45725" anchor="ctr">
                    <a:solidFill>
                      <a:schemeClr val="accent1">
                        <a:lumMod val="60000"/>
                        <a:lumOff val="40000"/>
                      </a:schemeClr>
                    </a:solidFill>
                  </a:tcPr>
                </a:tc>
                <a:tc>
                  <a:txBody>
                    <a:bodyPr/>
                    <a:lstStyle/>
                    <a:p>
                      <a:pPr marL="0" lvl="0" indent="0" algn="l" rtl="0">
                        <a:spcBef>
                          <a:spcPts val="0"/>
                        </a:spcBef>
                        <a:spcAft>
                          <a:spcPts val="0"/>
                        </a:spcAft>
                        <a:buClr>
                          <a:schemeClr val="dk1"/>
                        </a:buClr>
                        <a:buSzPts val="1500"/>
                        <a:buFont typeface="Arial"/>
                        <a:buNone/>
                      </a:pPr>
                      <a:r>
                        <a:rPr lang="en-PH" sz="1800" b="1" u="none" strike="noStrike" cap="none" baseline="0" dirty="0">
                          <a:latin typeface="Arial" panose="020B0604020202020204" pitchFamily="34" charset="0"/>
                          <a:ea typeface="Arial"/>
                          <a:cs typeface="Arial" panose="020B0604020202020204" pitchFamily="34" charset="0"/>
                          <a:sym typeface="Arial"/>
                        </a:rPr>
                        <a:t>Parallel Live: September 4, 2024</a:t>
                      </a:r>
                      <a:r>
                        <a:rPr lang="en-PH" sz="1800" u="none" strike="noStrike" cap="none" baseline="0" dirty="0">
                          <a:latin typeface="Arial" panose="020B0604020202020204" pitchFamily="34" charset="0"/>
                          <a:ea typeface="Arial"/>
                          <a:cs typeface="Arial" panose="020B0604020202020204" pitchFamily="34" charset="0"/>
                          <a:sym typeface="Arial"/>
                        </a:rPr>
                        <a:t/>
                      </a:r>
                      <a:br>
                        <a:rPr lang="en-PH" sz="1800" u="none" strike="noStrike" cap="none" baseline="0" dirty="0">
                          <a:latin typeface="Arial" panose="020B0604020202020204" pitchFamily="34" charset="0"/>
                          <a:ea typeface="Arial"/>
                          <a:cs typeface="Arial" panose="020B0604020202020204" pitchFamily="34" charset="0"/>
                          <a:sym typeface="Arial"/>
                        </a:rPr>
                      </a:br>
                      <a:r>
                        <a:rPr lang="en-PH" sz="1800" b="1" u="none" strike="noStrike" cap="none" baseline="0" dirty="0">
                          <a:latin typeface="Arial" panose="020B0604020202020204" pitchFamily="34" charset="0"/>
                          <a:ea typeface="Arial"/>
                          <a:cs typeface="Arial" panose="020B0604020202020204" pitchFamily="34" charset="0"/>
                          <a:sym typeface="Arial"/>
                        </a:rPr>
                        <a:t>Status:</a:t>
                      </a:r>
                      <a:r>
                        <a:rPr lang="en-PH" sz="1800" b="0" u="none" strike="noStrike" cap="none" baseline="0" dirty="0">
                          <a:latin typeface="Arial" panose="020B0604020202020204" pitchFamily="34" charset="0"/>
                          <a:ea typeface="Arial"/>
                          <a:cs typeface="Arial" panose="020B0604020202020204" pitchFamily="34" charset="0"/>
                          <a:sym typeface="Arial"/>
                        </a:rPr>
                        <a:t>  Version 1 being used. Ongoing </a:t>
                      </a:r>
                      <a:r>
                        <a:rPr lang="en-PH" sz="1800" b="0" u="none" strike="noStrike" cap="none" baseline="0" dirty="0">
                          <a:solidFill>
                            <a:srgbClr val="FF0000"/>
                          </a:solidFill>
                          <a:latin typeface="Arial" panose="020B0604020202020204" pitchFamily="34" charset="0"/>
                          <a:ea typeface="Arial"/>
                          <a:cs typeface="Arial" panose="020B0604020202020204" pitchFamily="34" charset="0"/>
                          <a:sym typeface="Arial"/>
                        </a:rPr>
                        <a:t>XXXX</a:t>
                      </a:r>
                    </a:p>
                    <a:p>
                      <a:pPr marL="0" lvl="0" indent="0" algn="l" rtl="0">
                        <a:spcBef>
                          <a:spcPts val="0"/>
                        </a:spcBef>
                        <a:spcAft>
                          <a:spcPts val="0"/>
                        </a:spcAft>
                        <a:buClr>
                          <a:schemeClr val="dk1"/>
                        </a:buClr>
                        <a:buSzPts val="1500"/>
                        <a:buFont typeface="Arial"/>
                        <a:buNone/>
                      </a:pPr>
                      <a:r>
                        <a:rPr lang="en-US" b="1" dirty="0">
                          <a:latin typeface="Arial" panose="020B0604020202020204" pitchFamily="34" charset="0"/>
                          <a:cs typeface="Arial" panose="020B0604020202020204" pitchFamily="34" charset="0"/>
                        </a:rPr>
                        <a:t>Ongoing: </a:t>
                      </a:r>
                      <a:r>
                        <a:rPr lang="en-US" dirty="0">
                          <a:latin typeface="Arial" panose="020B0604020202020204" pitchFamily="34" charset="0"/>
                          <a:cs typeface="Arial" panose="020B0604020202020204" pitchFamily="34" charset="0"/>
                        </a:rPr>
                        <a:t> CRMS v2 (Target Date: November 15, 2024)</a:t>
                      </a:r>
                    </a:p>
                  </a:txBody>
                  <a:tcPr marL="68575" marR="68575" marT="0" marB="0" anchor="ctr">
                    <a:solidFill>
                      <a:schemeClr val="accent1">
                        <a:lumMod val="60000"/>
                        <a:lumOff val="40000"/>
                      </a:schemeClr>
                    </a:solidFill>
                  </a:tcPr>
                </a:tc>
                <a:extLst>
                  <a:ext uri="{0D108BD9-81ED-4DB2-BD59-A6C34878D82A}">
                    <a16:rowId xmlns:a16="http://schemas.microsoft.com/office/drawing/2014/main" val="1347897157"/>
                  </a:ext>
                </a:extLst>
              </a:tr>
              <a:tr h="103710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en-US" sz="2400" b="1" u="none" strike="noStrike" cap="none" dirty="0">
                          <a:solidFill>
                            <a:srgbClr val="002060"/>
                          </a:solidFill>
                          <a:latin typeface="Arial" panose="020B0604020202020204" pitchFamily="34" charset="0"/>
                          <a:ea typeface="Arial"/>
                          <a:cs typeface="Arial" panose="020B0604020202020204" pitchFamily="34" charset="0"/>
                          <a:sym typeface="Arial"/>
                        </a:rPr>
                        <a:t>Asset Re-count</a:t>
                      </a:r>
                    </a:p>
                  </a:txBody>
                  <a:tcPr marL="91450" marR="91450" marT="45725" marB="45725" anchor="ctr">
                    <a:solidFill>
                      <a:schemeClr val="accent1">
                        <a:lumMod val="60000"/>
                        <a:lumOff val="40000"/>
                      </a:schemeClr>
                    </a:solidFill>
                  </a:tcPr>
                </a:tc>
                <a:tc>
                  <a:txBody>
                    <a:bodyPr/>
                    <a:lstStyle/>
                    <a:p>
                      <a:pPr marL="0" lvl="0" indent="0" algn="l" rtl="0">
                        <a:spcBef>
                          <a:spcPts val="0"/>
                        </a:spcBef>
                        <a:spcAft>
                          <a:spcPts val="0"/>
                        </a:spcAft>
                        <a:buClr>
                          <a:schemeClr val="dk1"/>
                        </a:buClr>
                        <a:buSzPts val="1500"/>
                        <a:buFont typeface="Arial"/>
                        <a:buNone/>
                      </a:pPr>
                      <a:r>
                        <a:rPr lang="en-US" dirty="0">
                          <a:latin typeface="Arial" panose="020B0604020202020204" pitchFamily="34" charset="0"/>
                          <a:cs typeface="Arial" panose="020B0604020202020204" pitchFamily="34" charset="0"/>
                        </a:rPr>
                        <a:t>Count and encode all IT assets, including accessories, into the new Asset Management System. Accomplished on October 11, 2024. </a:t>
                      </a:r>
                      <a:r>
                        <a:rPr lang="en-US" sz="1800" u="none" strike="noStrike" cap="none" baseline="0" dirty="0">
                          <a:latin typeface="Arial" panose="020B0604020202020204" pitchFamily="34" charset="0"/>
                          <a:ea typeface="Arial"/>
                          <a:cs typeface="Arial" panose="020B0604020202020204" pitchFamily="34" charset="0"/>
                          <a:sym typeface="Arial"/>
                        </a:rPr>
                        <a:t/>
                      </a:r>
                      <a:br>
                        <a:rPr lang="en-US" sz="1800" u="none" strike="noStrike" cap="none" baseline="0" dirty="0">
                          <a:latin typeface="Arial" panose="020B0604020202020204" pitchFamily="34" charset="0"/>
                          <a:ea typeface="Arial"/>
                          <a:cs typeface="Arial" panose="020B0604020202020204" pitchFamily="34" charset="0"/>
                          <a:sym typeface="Arial"/>
                        </a:rPr>
                      </a:br>
                      <a:r>
                        <a:rPr lang="en-US" sz="1800" u="none" strike="noStrike" cap="none" baseline="0" dirty="0">
                          <a:latin typeface="Arial" panose="020B0604020202020204" pitchFamily="34" charset="0"/>
                          <a:ea typeface="Arial"/>
                          <a:cs typeface="Arial" panose="020B0604020202020204" pitchFamily="34" charset="0"/>
                          <a:sym typeface="Arial"/>
                        </a:rPr>
                        <a:t>Pending: CCC Target Date: November 29, 2024</a:t>
                      </a:r>
                      <a:endParaRPr lang="en-PH" sz="1800" u="none" strike="noStrike" cap="none" baseline="0" dirty="0">
                        <a:latin typeface="Arial" panose="020B0604020202020204" pitchFamily="34" charset="0"/>
                        <a:ea typeface="Arial"/>
                        <a:cs typeface="Arial" panose="020B0604020202020204" pitchFamily="34" charset="0"/>
                        <a:sym typeface="Arial"/>
                      </a:endParaRPr>
                    </a:p>
                  </a:txBody>
                  <a:tcPr marL="68575" marR="68575" marT="0" marB="0" anchor="ctr">
                    <a:solidFill>
                      <a:schemeClr val="accent1">
                        <a:lumMod val="60000"/>
                        <a:lumOff val="40000"/>
                      </a:schemeClr>
                    </a:solidFill>
                  </a:tcPr>
                </a:tc>
                <a:extLst>
                  <a:ext uri="{0D108BD9-81ED-4DB2-BD59-A6C34878D82A}">
                    <a16:rowId xmlns:a16="http://schemas.microsoft.com/office/drawing/2014/main" val="3773202460"/>
                  </a:ext>
                </a:extLst>
              </a:tr>
            </a:tbl>
          </a:graphicData>
        </a:graphic>
      </p:graphicFrame>
      <p:sp>
        <p:nvSpPr>
          <p:cNvPr id="2" name="TextBox 1"/>
          <p:cNvSpPr txBox="1"/>
          <p:nvPr/>
        </p:nvSpPr>
        <p:spPr>
          <a:xfrm>
            <a:off x="6573839" y="3064948"/>
            <a:ext cx="4530935" cy="923330"/>
          </a:xfrm>
          <a:prstGeom prst="rect">
            <a:avLst/>
          </a:prstGeom>
          <a:noFill/>
        </p:spPr>
        <p:txBody>
          <a:bodyPr wrap="square" rtlCol="0">
            <a:spAutoFit/>
          </a:bodyPr>
          <a:lstStyle/>
          <a:p>
            <a:r>
              <a:rPr lang="en-US" b="1" dirty="0"/>
              <a:t>Pending IA Validation of loans and restrictions Target Deadline: </a:t>
            </a:r>
            <a:r>
              <a:rPr lang="en-US" b="1" u="sng" dirty="0"/>
              <a:t>November 29, 2024 </a:t>
            </a:r>
          </a:p>
          <a:p>
            <a:endParaRPr lang="en-US" b="1" dirty="0"/>
          </a:p>
        </p:txBody>
      </p:sp>
      <p:sp>
        <p:nvSpPr>
          <p:cNvPr id="7" name="TextBox 6">
            <a:extLst>
              <a:ext uri="{FF2B5EF4-FFF2-40B4-BE49-F238E27FC236}">
                <a16:creationId xmlns:a16="http://schemas.microsoft.com/office/drawing/2014/main" id="{908184F4-DCA2-4B9F-BC5C-CDDD91FC2917}"/>
              </a:ext>
            </a:extLst>
          </p:cNvPr>
          <p:cNvSpPr txBox="1"/>
          <p:nvPr/>
        </p:nvSpPr>
        <p:spPr>
          <a:xfrm>
            <a:off x="6573840" y="2695616"/>
            <a:ext cx="5296653" cy="369332"/>
          </a:xfrm>
          <a:prstGeom prst="rect">
            <a:avLst/>
          </a:prstGeom>
          <a:noFill/>
        </p:spPr>
        <p:txBody>
          <a:bodyPr wrap="square" rtlCol="0">
            <a:spAutoFit/>
          </a:bodyPr>
          <a:lstStyle/>
          <a:p>
            <a:r>
              <a:rPr lang="en-US" b="1" dirty="0"/>
              <a:t>Completed Timekeeping and Payroll last July 20, 2024</a:t>
            </a:r>
          </a:p>
        </p:txBody>
      </p:sp>
    </p:spTree>
    <p:extLst>
      <p:ext uri="{BB962C8B-B14F-4D97-AF65-F5344CB8AC3E}">
        <p14:creationId xmlns:p14="http://schemas.microsoft.com/office/powerpoint/2010/main" val="11007380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700000" flipV="1">
            <a:off x="9750013" y="-719946"/>
            <a:ext cx="1516601" cy="2336227"/>
          </a:xfrm>
          <a:custGeom>
            <a:avLst/>
            <a:gdLst/>
            <a:ahLst/>
            <a:cxnLst/>
            <a:rect l="l" t="t" r="r" b="b"/>
            <a:pathLst>
              <a:path w="2274901" h="3504340">
                <a:moveTo>
                  <a:pt x="0" y="3504341"/>
                </a:moveTo>
                <a:lnTo>
                  <a:pt x="2274901" y="3504341"/>
                </a:lnTo>
                <a:lnTo>
                  <a:pt x="2274901" y="0"/>
                </a:lnTo>
                <a:lnTo>
                  <a:pt x="0" y="0"/>
                </a:lnTo>
                <a:lnTo>
                  <a:pt x="0" y="3504341"/>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sz="933"/>
          </a:p>
        </p:txBody>
      </p:sp>
      <p:sp>
        <p:nvSpPr>
          <p:cNvPr id="4" name="Chevron 3"/>
          <p:cNvSpPr/>
          <p:nvPr/>
        </p:nvSpPr>
        <p:spPr>
          <a:xfrm>
            <a:off x="328389" y="133010"/>
            <a:ext cx="9372202" cy="525056"/>
          </a:xfrm>
          <a:prstGeom prst="chevron">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tx1"/>
              </a:solidFill>
            </a:endParaRPr>
          </a:p>
        </p:txBody>
      </p:sp>
      <p:sp>
        <p:nvSpPr>
          <p:cNvPr id="34" name="TextBox 34"/>
          <p:cNvSpPr txBox="1"/>
          <p:nvPr/>
        </p:nvSpPr>
        <p:spPr>
          <a:xfrm>
            <a:off x="678224" y="120620"/>
            <a:ext cx="10084904" cy="538609"/>
          </a:xfrm>
          <a:prstGeom prst="rect">
            <a:avLst/>
          </a:prstGeom>
        </p:spPr>
        <p:txBody>
          <a:bodyPr wrap="square" lIns="0" tIns="0" rIns="0" bIns="0" rtlCol="0" anchor="t">
            <a:spAutoFit/>
          </a:bodyPr>
          <a:lstStyle/>
          <a:p>
            <a:r>
              <a:rPr lang="en-US" sz="3500" b="1" dirty="0">
                <a:solidFill>
                  <a:srgbClr val="FEFCFC"/>
                </a:solidFill>
                <a:latin typeface="Arial" panose="020B0604020202020204" pitchFamily="34" charset="0"/>
                <a:cs typeface="Arial" panose="020B0604020202020204" pitchFamily="34" charset="0"/>
              </a:rPr>
              <a:t>ONGOING PROJECTS Q4</a:t>
            </a:r>
          </a:p>
        </p:txBody>
      </p:sp>
      <p:graphicFrame>
        <p:nvGraphicFramePr>
          <p:cNvPr id="2" name="Table 6">
            <a:extLst>
              <a:ext uri="{FF2B5EF4-FFF2-40B4-BE49-F238E27FC236}">
                <a16:creationId xmlns:a16="http://schemas.microsoft.com/office/drawing/2014/main" id="{69E877CB-5DA4-4BB3-8B73-862DFFBD4014}"/>
              </a:ext>
            </a:extLst>
          </p:cNvPr>
          <p:cNvGraphicFramePr>
            <a:graphicFrameLocks noGrp="1"/>
          </p:cNvGraphicFramePr>
          <p:nvPr>
            <p:extLst>
              <p:ext uri="{D42A27DB-BD31-4B8C-83A1-F6EECF244321}">
                <p14:modId xmlns:p14="http://schemas.microsoft.com/office/powerpoint/2010/main" val="3579401048"/>
              </p:ext>
            </p:extLst>
          </p:nvPr>
        </p:nvGraphicFramePr>
        <p:xfrm>
          <a:off x="475465" y="785654"/>
          <a:ext cx="10996956" cy="4172955"/>
        </p:xfrm>
        <a:graphic>
          <a:graphicData uri="http://schemas.openxmlformats.org/drawingml/2006/table">
            <a:tbl>
              <a:tblPr firstRow="1" bandRow="1">
                <a:tableStyleId>{2D5ABB26-0587-4C30-8999-92F81FD0307C}</a:tableStyleId>
              </a:tblPr>
              <a:tblGrid>
                <a:gridCol w="3665652">
                  <a:extLst>
                    <a:ext uri="{9D8B030D-6E8A-4147-A177-3AD203B41FA5}">
                      <a16:colId xmlns:a16="http://schemas.microsoft.com/office/drawing/2014/main" val="4169254038"/>
                    </a:ext>
                  </a:extLst>
                </a:gridCol>
                <a:gridCol w="4290706">
                  <a:extLst>
                    <a:ext uri="{9D8B030D-6E8A-4147-A177-3AD203B41FA5}">
                      <a16:colId xmlns:a16="http://schemas.microsoft.com/office/drawing/2014/main" val="235671734"/>
                    </a:ext>
                  </a:extLst>
                </a:gridCol>
                <a:gridCol w="3040598">
                  <a:extLst>
                    <a:ext uri="{9D8B030D-6E8A-4147-A177-3AD203B41FA5}">
                      <a16:colId xmlns:a16="http://schemas.microsoft.com/office/drawing/2014/main" val="1507927712"/>
                    </a:ext>
                  </a:extLst>
                </a:gridCol>
              </a:tblGrid>
              <a:tr h="881115">
                <a:tc>
                  <a:txBody>
                    <a:bodyPr/>
                    <a:lstStyle/>
                    <a:p>
                      <a:pPr algn="ctr"/>
                      <a:r>
                        <a:rPr lang="en-PH" b="1" dirty="0">
                          <a:solidFill>
                            <a:schemeClr val="bg1"/>
                          </a:solidFill>
                          <a:latin typeface="Arial" panose="020B0604020202020204" pitchFamily="34" charset="0"/>
                          <a:cs typeface="Arial" panose="020B0604020202020204" pitchFamily="34" charset="0"/>
                        </a:rPr>
                        <a:t>AREA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ACTIVITIES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TIMELINE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71127218"/>
                  </a:ext>
                </a:extLst>
              </a:tr>
              <a:tr h="220279">
                <a:tc row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2400" b="1" dirty="0" smtClean="0">
                          <a:solidFill>
                            <a:srgbClr val="002060"/>
                          </a:solidFill>
                          <a:latin typeface="Arial" panose="020B0604020202020204" pitchFamily="34" charset="0"/>
                          <a:cs typeface="Arial" panose="020B0604020202020204" pitchFamily="34" charset="0"/>
                        </a:rPr>
                        <a:t>System Development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800" b="1" dirty="0" smtClean="0">
                          <a:solidFill>
                            <a:srgbClr val="002060"/>
                          </a:solidFill>
                          <a:latin typeface="Arial" panose="020B0604020202020204" pitchFamily="34" charset="0"/>
                          <a:cs typeface="Arial" panose="020B0604020202020204" pitchFamily="34" charset="0"/>
                        </a:rPr>
                        <a:t>Recruitment Portal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cap="none" dirty="0" smtClean="0">
                          <a:solidFill>
                            <a:schemeClr val="dk1"/>
                          </a:solidFill>
                          <a:latin typeface="Arial" panose="020B0604020202020204" pitchFamily="34" charset="0"/>
                          <a:ea typeface="+mn-ea"/>
                          <a:cs typeface="Arial" panose="020B0604020202020204" pitchFamily="34" charset="0"/>
                        </a:rPr>
                        <a:t>November 27, 2024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142880303"/>
                  </a:ext>
                </a:extLst>
              </a:tr>
              <a:tr h="22027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800" b="1" dirty="0" smtClean="0">
                          <a:solidFill>
                            <a:srgbClr val="002060"/>
                          </a:solidFill>
                          <a:latin typeface="Arial" panose="020B0604020202020204" pitchFamily="34" charset="0"/>
                          <a:cs typeface="Arial" panose="020B0604020202020204" pitchFamily="34" charset="0"/>
                        </a:rPr>
                        <a:t>Exit Management portal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l"/>
                      <a:r>
                        <a:rPr lang="en-PH" dirty="0" smtClean="0">
                          <a:latin typeface="Arial" panose="020B0604020202020204" pitchFamily="34" charset="0"/>
                          <a:cs typeface="Arial" panose="020B0604020202020204" pitchFamily="34" charset="0"/>
                        </a:rPr>
                        <a:t>November</a:t>
                      </a:r>
                      <a:r>
                        <a:rPr lang="en-PH" baseline="0" dirty="0" smtClean="0">
                          <a:latin typeface="Arial" panose="020B0604020202020204" pitchFamily="34" charset="0"/>
                          <a:cs typeface="Arial" panose="020B0604020202020204" pitchFamily="34" charset="0"/>
                        </a:rPr>
                        <a:t> 26, 2024</a:t>
                      </a:r>
                      <a:endParaRPr lang="en-PH"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96494109"/>
                  </a:ext>
                </a:extLst>
              </a:tr>
              <a:tr h="22027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800" b="1" dirty="0" smtClean="0">
                          <a:solidFill>
                            <a:srgbClr val="002060"/>
                          </a:solidFill>
                          <a:latin typeface="Arial" panose="020B0604020202020204" pitchFamily="34" charset="0"/>
                          <a:cs typeface="Arial" panose="020B0604020202020204" pitchFamily="34" charset="0"/>
                        </a:rPr>
                        <a:t>CRMS Phase</a:t>
                      </a:r>
                      <a:r>
                        <a:rPr lang="en-PH" sz="1800" b="1" baseline="0" dirty="0" smtClean="0">
                          <a:solidFill>
                            <a:srgbClr val="002060"/>
                          </a:solidFill>
                          <a:latin typeface="Arial" panose="020B0604020202020204" pitchFamily="34" charset="0"/>
                          <a:cs typeface="Arial" panose="020B0604020202020204" pitchFamily="34" charset="0"/>
                        </a:rPr>
                        <a:t> 2</a:t>
                      </a:r>
                      <a:endParaRPr lang="en-PH" sz="1800" b="1" dirty="0" smtClean="0">
                        <a:solidFill>
                          <a:srgbClr val="002060"/>
                        </a:solidFill>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l"/>
                      <a:r>
                        <a:rPr lang="en-PH" dirty="0" smtClean="0">
                          <a:latin typeface="Arial" panose="020B0604020202020204" pitchFamily="34" charset="0"/>
                          <a:cs typeface="Arial" panose="020B0604020202020204" pitchFamily="34" charset="0"/>
                        </a:rPr>
                        <a:t>November 22, 2024</a:t>
                      </a:r>
                      <a:endParaRPr lang="en-PH"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215293353"/>
                  </a:ext>
                </a:extLst>
              </a:tr>
              <a:tr h="18288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800" b="1" dirty="0" smtClean="0">
                          <a:solidFill>
                            <a:srgbClr val="002060"/>
                          </a:solidFill>
                          <a:latin typeface="Arial" panose="020B0604020202020204" pitchFamily="34" charset="0"/>
                          <a:cs typeface="Arial" panose="020B0604020202020204" pitchFamily="34" charset="0"/>
                        </a:rPr>
                        <a:t>W-Smart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l"/>
                      <a:r>
                        <a:rPr lang="en-PH" dirty="0" smtClean="0">
                          <a:latin typeface="Arial" panose="020B0604020202020204" pitchFamily="34" charset="0"/>
                          <a:cs typeface="Arial" panose="020B0604020202020204" pitchFamily="34" charset="0"/>
                        </a:rPr>
                        <a:t>December 18, 2024</a:t>
                      </a:r>
                      <a:endParaRPr lang="en-PH"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312830795"/>
                  </a:ext>
                </a:extLst>
              </a:tr>
              <a:tr h="18288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800" b="1" dirty="0" smtClean="0">
                          <a:solidFill>
                            <a:srgbClr val="002060"/>
                          </a:solidFill>
                          <a:latin typeface="Arial" panose="020B0604020202020204" pitchFamily="34" charset="0"/>
                          <a:cs typeface="Arial" panose="020B0604020202020204" pitchFamily="34" charset="0"/>
                        </a:rPr>
                        <a:t>SAP Integration Report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l"/>
                      <a:r>
                        <a:rPr lang="en-PH" dirty="0" smtClean="0">
                          <a:latin typeface="Arial" panose="020B0604020202020204" pitchFamily="34" charset="0"/>
                          <a:cs typeface="Arial" panose="020B0604020202020204" pitchFamily="34" charset="0"/>
                        </a:rPr>
                        <a:t>November 29,</a:t>
                      </a:r>
                      <a:r>
                        <a:rPr lang="en-PH" baseline="0" dirty="0" smtClean="0">
                          <a:latin typeface="Arial" panose="020B0604020202020204" pitchFamily="34" charset="0"/>
                          <a:cs typeface="Arial" panose="020B0604020202020204" pitchFamily="34" charset="0"/>
                        </a:rPr>
                        <a:t> 2024</a:t>
                      </a:r>
                      <a:endParaRPr lang="en-PH"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602940584"/>
                  </a:ext>
                </a:extLst>
              </a:tr>
              <a:tr h="220279">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2400" b="1" dirty="0" smtClean="0">
                          <a:solidFill>
                            <a:srgbClr val="002060"/>
                          </a:solidFill>
                          <a:latin typeface="Arial" panose="020B0604020202020204" pitchFamily="34" charset="0"/>
                          <a:cs typeface="Arial" panose="020B0604020202020204" pitchFamily="34" charset="0"/>
                        </a:rPr>
                        <a:t>Infrastructure</a:t>
                      </a:r>
                      <a:endParaRPr lang="en-PH" sz="2400" b="1" dirty="0">
                        <a:solidFill>
                          <a:srgbClr val="002060"/>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r>
                        <a:rPr lang="en-PH" b="0" dirty="0" smtClean="0">
                          <a:latin typeface="Arial" panose="020B0604020202020204" pitchFamily="34" charset="0"/>
                          <a:cs typeface="Arial" panose="020B0604020202020204" pitchFamily="34" charset="0"/>
                        </a:rPr>
                        <a:t>File Storage (Upgrade)</a:t>
                      </a:r>
                      <a:endParaRPr lang="en-PH" b="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l"/>
                      <a:r>
                        <a:rPr lang="en-PH" dirty="0" smtClean="0">
                          <a:latin typeface="Arial" panose="020B0604020202020204" pitchFamily="34" charset="0"/>
                          <a:cs typeface="Arial" panose="020B0604020202020204" pitchFamily="34" charset="0"/>
                        </a:rPr>
                        <a:t>December 20, 2024</a:t>
                      </a:r>
                      <a:endParaRPr lang="en-PH"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629620936"/>
                  </a:ext>
                </a:extLst>
              </a:tr>
              <a:tr h="220279">
                <a:tc vMerge="1">
                  <a:txBody>
                    <a:bodyPr/>
                    <a:lstStyle/>
                    <a:p>
                      <a:endParaRPr lang="en-US"/>
                    </a:p>
                  </a:txBody>
                  <a:tcPr/>
                </a:tc>
                <a:tc>
                  <a:txBody>
                    <a:bodyPr/>
                    <a:lstStyle/>
                    <a:p>
                      <a:r>
                        <a:rPr lang="en-PH" b="0" dirty="0" smtClean="0">
                          <a:latin typeface="Arial" panose="020B0604020202020204" pitchFamily="34" charset="0"/>
                          <a:cs typeface="Arial" panose="020B0604020202020204" pitchFamily="34" charset="0"/>
                        </a:rPr>
                        <a:t>CCTV – Upgrade Retention</a:t>
                      </a:r>
                      <a:r>
                        <a:rPr lang="en-PH" b="0" baseline="0" dirty="0" smtClean="0">
                          <a:latin typeface="Arial" panose="020B0604020202020204" pitchFamily="34" charset="0"/>
                          <a:cs typeface="Arial" panose="020B0604020202020204" pitchFamily="34" charset="0"/>
                        </a:rPr>
                        <a:t> Storage</a:t>
                      </a:r>
                      <a:endParaRPr lang="en-PH" b="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smtClean="0">
                          <a:latin typeface="Arial" panose="020B0604020202020204" pitchFamily="34" charset="0"/>
                          <a:cs typeface="Arial" panose="020B0604020202020204" pitchFamily="34" charset="0"/>
                        </a:rPr>
                        <a:t>December 20, 2024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121918966"/>
                  </a:ext>
                </a:extLst>
              </a:tr>
              <a:tr h="220279">
                <a:tc vMerge="1">
                  <a:txBody>
                    <a:bodyPr/>
                    <a:lstStyle/>
                    <a:p>
                      <a:endParaRPr lang="en-US"/>
                    </a:p>
                  </a:txBody>
                  <a:tcPr/>
                </a:tc>
                <a:tc>
                  <a:txBody>
                    <a:bodyPr/>
                    <a:lstStyle/>
                    <a:p>
                      <a:r>
                        <a:rPr lang="en-PH" b="0" dirty="0" smtClean="0">
                          <a:latin typeface="Arial" panose="020B0604020202020204" pitchFamily="34" charset="0"/>
                          <a:cs typeface="Arial" panose="020B0604020202020204" pitchFamily="34" charset="0"/>
                        </a:rPr>
                        <a:t>SAP Upgrade</a:t>
                      </a:r>
                      <a:endParaRPr lang="en-PH" b="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smtClean="0">
                          <a:latin typeface="Arial" panose="020B0604020202020204" pitchFamily="34" charset="0"/>
                          <a:cs typeface="Arial" panose="020B0604020202020204" pitchFamily="34" charset="0"/>
                        </a:rPr>
                        <a:t>January 15, 2025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7199095"/>
                  </a:ext>
                </a:extLst>
              </a:tr>
              <a:tr h="220279">
                <a:tc vMerge="1">
                  <a:txBody>
                    <a:bodyPr/>
                    <a:lstStyle/>
                    <a:p>
                      <a:endParaRPr lang="en-US"/>
                    </a:p>
                  </a:txBody>
                  <a:tcPr/>
                </a:tc>
                <a:tc>
                  <a:txBody>
                    <a:bodyPr/>
                    <a:lstStyle/>
                    <a:p>
                      <a:r>
                        <a:rPr lang="en-PH" b="0" dirty="0" smtClean="0">
                          <a:latin typeface="Arial" panose="020B0604020202020204" pitchFamily="34" charset="0"/>
                          <a:cs typeface="Arial" panose="020B0604020202020204" pitchFamily="34" charset="0"/>
                        </a:rPr>
                        <a:t>Installation of </a:t>
                      </a:r>
                      <a:r>
                        <a:rPr lang="en-PH" b="0" dirty="0" err="1" smtClean="0">
                          <a:latin typeface="Arial" panose="020B0604020202020204" pitchFamily="34" charset="0"/>
                          <a:cs typeface="Arial" panose="020B0604020202020204" pitchFamily="34" charset="0"/>
                        </a:rPr>
                        <a:t>Mikrotik</a:t>
                      </a:r>
                      <a:endParaRPr lang="en-PH" b="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l"/>
                      <a:r>
                        <a:rPr lang="en-PH" dirty="0" err="1" smtClean="0">
                          <a:latin typeface="Arial" panose="020B0604020202020204" pitchFamily="34" charset="0"/>
                          <a:cs typeface="Arial" panose="020B0604020202020204" pitchFamily="34" charset="0"/>
                        </a:rPr>
                        <a:t>Febuary</a:t>
                      </a:r>
                      <a:r>
                        <a:rPr lang="en-PH" dirty="0" smtClean="0">
                          <a:latin typeface="Arial" panose="020B0604020202020204" pitchFamily="34" charset="0"/>
                          <a:cs typeface="Arial" panose="020B0604020202020204" pitchFamily="34" charset="0"/>
                        </a:rPr>
                        <a:t> 28,</a:t>
                      </a:r>
                      <a:r>
                        <a:rPr lang="en-PH" baseline="0" dirty="0" smtClean="0">
                          <a:latin typeface="Arial" panose="020B0604020202020204" pitchFamily="34" charset="0"/>
                          <a:cs typeface="Arial" panose="020B0604020202020204" pitchFamily="34" charset="0"/>
                        </a:rPr>
                        <a:t> 2025</a:t>
                      </a:r>
                      <a:endParaRPr lang="en-PH"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41468514"/>
                  </a:ext>
                </a:extLst>
              </a:tr>
            </a:tbl>
          </a:graphicData>
        </a:graphic>
      </p:graphicFrame>
    </p:spTree>
    <p:extLst>
      <p:ext uri="{BB962C8B-B14F-4D97-AF65-F5344CB8AC3E}">
        <p14:creationId xmlns:p14="http://schemas.microsoft.com/office/powerpoint/2010/main" val="1981209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3"/>
          <p:cNvSpPr/>
          <p:nvPr/>
        </p:nvSpPr>
        <p:spPr>
          <a:xfrm rot="2700000" flipV="1">
            <a:off x="9715274" y="-661224"/>
            <a:ext cx="1516601" cy="2336227"/>
          </a:xfrm>
          <a:custGeom>
            <a:avLst/>
            <a:gdLst/>
            <a:ahLst/>
            <a:cxnLst/>
            <a:rect l="l" t="t" r="r" b="b"/>
            <a:pathLst>
              <a:path w="2274901" h="3504340">
                <a:moveTo>
                  <a:pt x="0" y="3504341"/>
                </a:moveTo>
                <a:lnTo>
                  <a:pt x="2274901" y="3504341"/>
                </a:lnTo>
                <a:lnTo>
                  <a:pt x="2274901" y="0"/>
                </a:lnTo>
                <a:lnTo>
                  <a:pt x="0" y="0"/>
                </a:lnTo>
                <a:lnTo>
                  <a:pt x="0" y="3504341"/>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sz="933"/>
          </a:p>
        </p:txBody>
      </p:sp>
      <p:sp>
        <p:nvSpPr>
          <p:cNvPr id="31" name="Flowchart: Alternate Process 30"/>
          <p:cNvSpPr/>
          <p:nvPr/>
        </p:nvSpPr>
        <p:spPr>
          <a:xfrm>
            <a:off x="66261" y="702314"/>
            <a:ext cx="2964933" cy="1479010"/>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PH" sz="2000" b="1" dirty="0">
              <a:solidFill>
                <a:srgbClr val="002060"/>
              </a:solidFill>
              <a:latin typeface="Arial" panose="020B0604020202020204" pitchFamily="34" charset="0"/>
              <a:cs typeface="Arial" panose="020B0604020202020204" pitchFamily="34" charset="0"/>
            </a:endParaRPr>
          </a:p>
          <a:p>
            <a:pPr algn="ctr"/>
            <a:r>
              <a:rPr lang="en-PH" sz="2000" b="1" dirty="0">
                <a:solidFill>
                  <a:srgbClr val="002060"/>
                </a:solidFill>
                <a:latin typeface="Arial" panose="020B0604020202020204" pitchFamily="34" charset="0"/>
                <a:cs typeface="Arial" panose="020B0604020202020204" pitchFamily="34" charset="0"/>
              </a:rPr>
              <a:t>Recruitment Portal</a:t>
            </a:r>
          </a:p>
          <a:p>
            <a:pPr algn="ctr"/>
            <a:r>
              <a:rPr lang="en-PH" sz="1400" dirty="0">
                <a:solidFill>
                  <a:schemeClr val="tx1"/>
                </a:solidFill>
                <a:latin typeface="Arial" panose="020B0604020202020204" pitchFamily="34" charset="0"/>
                <a:cs typeface="Arial" panose="020B0604020202020204" pitchFamily="34" charset="0"/>
              </a:rPr>
              <a:t>STATUS: </a:t>
            </a:r>
            <a:r>
              <a:rPr lang="en-PH" sz="1400" b="1" dirty="0">
                <a:solidFill>
                  <a:schemeClr val="tx1"/>
                </a:solidFill>
                <a:latin typeface="Arial" panose="020B0604020202020204" pitchFamily="34" charset="0"/>
                <a:cs typeface="Arial" panose="020B0604020202020204" pitchFamily="34" charset="0"/>
              </a:rPr>
              <a:t>For QA</a:t>
            </a:r>
          </a:p>
          <a:p>
            <a:pPr algn="ctr"/>
            <a:r>
              <a:rPr lang="en-PH" sz="1400" dirty="0">
                <a:solidFill>
                  <a:schemeClr val="tx1"/>
                </a:solidFill>
                <a:latin typeface="Arial" panose="020B0604020202020204" pitchFamily="34" charset="0"/>
                <a:cs typeface="Arial" panose="020B0604020202020204" pitchFamily="34" charset="0"/>
              </a:rPr>
              <a:t>TARGET DATE: </a:t>
            </a:r>
            <a:r>
              <a:rPr lang="en-PH" sz="1400" b="1" dirty="0">
                <a:solidFill>
                  <a:schemeClr val="tx1"/>
                </a:solidFill>
                <a:latin typeface="Arial" panose="020B0604020202020204" pitchFamily="34" charset="0"/>
                <a:cs typeface="Arial" panose="020B0604020202020204" pitchFamily="34" charset="0"/>
              </a:rPr>
              <a:t>Nov 15, 2024</a:t>
            </a:r>
          </a:p>
        </p:txBody>
      </p:sp>
      <p:sp>
        <p:nvSpPr>
          <p:cNvPr id="47" name="Flowchart: Alternate Process 46"/>
          <p:cNvSpPr/>
          <p:nvPr/>
        </p:nvSpPr>
        <p:spPr>
          <a:xfrm>
            <a:off x="66260" y="2194576"/>
            <a:ext cx="2964934" cy="4148973"/>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PH" sz="1600" b="1" u="sng" dirty="0">
                <a:solidFill>
                  <a:srgbClr val="002060"/>
                </a:solidFill>
                <a:latin typeface="Arial" panose="020B0604020202020204" pitchFamily="34" charset="0"/>
                <a:cs typeface="Arial" panose="020B0604020202020204" pitchFamily="34" charset="0"/>
              </a:rPr>
              <a:t>Problem Statement: </a:t>
            </a:r>
          </a:p>
          <a:p>
            <a:r>
              <a:rPr lang="en-US" sz="1600" dirty="0">
                <a:solidFill>
                  <a:schemeClr val="tx1"/>
                </a:solidFill>
                <a:latin typeface="Arial" panose="020B0604020202020204" pitchFamily="34" charset="0"/>
                <a:cs typeface="Arial" panose="020B0604020202020204" pitchFamily="34" charset="0"/>
              </a:rPr>
              <a:t>There are delays in candidate selection, misplaced MRFs, and no data monitoring</a:t>
            </a:r>
          </a:p>
          <a:p>
            <a:endParaRPr lang="en-US" sz="1600" b="1" u="sng" dirty="0">
              <a:solidFill>
                <a:schemeClr val="tx1"/>
              </a:solidFill>
              <a:latin typeface="Arial" panose="020B0604020202020204" pitchFamily="34" charset="0"/>
              <a:cs typeface="Arial" panose="020B0604020202020204" pitchFamily="34" charset="0"/>
            </a:endParaRPr>
          </a:p>
          <a:p>
            <a:r>
              <a:rPr lang="en-PH" sz="1600" b="1" u="sng" dirty="0">
                <a:solidFill>
                  <a:srgbClr val="002060"/>
                </a:solidFill>
                <a:latin typeface="Arial" panose="020B0604020202020204" pitchFamily="34" charset="0"/>
                <a:cs typeface="Arial" panose="020B0604020202020204" pitchFamily="34" charset="0"/>
              </a:rPr>
              <a:t>Objective:</a:t>
            </a:r>
          </a:p>
          <a:p>
            <a:pPr marL="285750"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Simplify hiring process.</a:t>
            </a:r>
          </a:p>
          <a:p>
            <a:pPr marL="285750"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Enhances efficiency.</a:t>
            </a:r>
          </a:p>
          <a:p>
            <a:r>
              <a:rPr lang="en-PH" sz="1600" b="1" u="sng" dirty="0">
                <a:solidFill>
                  <a:srgbClr val="002060"/>
                </a:solidFill>
                <a:latin typeface="Arial" panose="020B0604020202020204" pitchFamily="34" charset="0"/>
                <a:cs typeface="Arial" panose="020B0604020202020204" pitchFamily="34" charset="0"/>
              </a:rPr>
              <a:t>Activities:</a:t>
            </a:r>
          </a:p>
          <a:p>
            <a:pPr marL="342900" indent="-342900">
              <a:buFont typeface="Arial" panose="020B0604020202020204" pitchFamily="34" charset="0"/>
              <a:buChar char="•"/>
            </a:pPr>
            <a:r>
              <a:rPr lang="en-PH" sz="1600" dirty="0">
                <a:solidFill>
                  <a:schemeClr val="tx1"/>
                </a:solidFill>
                <a:latin typeface="Arial" panose="020B0604020202020204" pitchFamily="34" charset="0"/>
                <a:cs typeface="Arial" panose="020B0604020202020204" pitchFamily="34" charset="0"/>
              </a:rPr>
              <a:t>Project Charter</a:t>
            </a:r>
          </a:p>
          <a:p>
            <a:pPr marL="342900" indent="-342900">
              <a:buFont typeface="Arial" panose="020B0604020202020204" pitchFamily="34" charset="0"/>
              <a:buChar char="•"/>
            </a:pPr>
            <a:r>
              <a:rPr lang="en-PH" sz="1600" dirty="0">
                <a:solidFill>
                  <a:schemeClr val="tx1"/>
                </a:solidFill>
                <a:latin typeface="Arial" panose="020B0604020202020204" pitchFamily="34" charset="0"/>
                <a:cs typeface="Arial" panose="020B0604020202020204" pitchFamily="34" charset="0"/>
              </a:rPr>
              <a:t>Discuss process</a:t>
            </a:r>
          </a:p>
          <a:p>
            <a:pPr marL="342900" indent="-342900">
              <a:buFont typeface="Arial" panose="020B0604020202020204" pitchFamily="34" charset="0"/>
              <a:buChar char="•"/>
            </a:pPr>
            <a:r>
              <a:rPr lang="en-PH" sz="1600" dirty="0">
                <a:solidFill>
                  <a:schemeClr val="tx1"/>
                </a:solidFill>
                <a:latin typeface="Arial" panose="020B0604020202020204" pitchFamily="34" charset="0"/>
                <a:cs typeface="Arial" panose="020B0604020202020204" pitchFamily="34" charset="0"/>
              </a:rPr>
              <a:t>QA/User Training</a:t>
            </a:r>
          </a:p>
        </p:txBody>
      </p:sp>
      <p:sp>
        <p:nvSpPr>
          <p:cNvPr id="48" name="Flowchart: Alternate Process 47"/>
          <p:cNvSpPr/>
          <p:nvPr/>
        </p:nvSpPr>
        <p:spPr>
          <a:xfrm>
            <a:off x="3074503" y="710837"/>
            <a:ext cx="2964934" cy="1479010"/>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PH" sz="2400" b="1" dirty="0">
                <a:solidFill>
                  <a:srgbClr val="002060"/>
                </a:solidFill>
                <a:latin typeface="Arial" panose="020B0604020202020204" pitchFamily="34" charset="0"/>
                <a:cs typeface="Arial" panose="020B0604020202020204" pitchFamily="34" charset="0"/>
              </a:rPr>
              <a:t>   Online Clearance</a:t>
            </a:r>
          </a:p>
          <a:p>
            <a:pPr algn="ctr"/>
            <a:r>
              <a:rPr lang="en-PH" sz="1400" dirty="0">
                <a:solidFill>
                  <a:schemeClr val="tx1"/>
                </a:solidFill>
                <a:latin typeface="Arial" panose="020B0604020202020204" pitchFamily="34" charset="0"/>
                <a:cs typeface="Arial" panose="020B0604020202020204" pitchFamily="34" charset="0"/>
              </a:rPr>
              <a:t>STATUS: </a:t>
            </a:r>
            <a:r>
              <a:rPr lang="en-PH" sz="1400" b="1" dirty="0">
                <a:solidFill>
                  <a:schemeClr val="tx1"/>
                </a:solidFill>
                <a:latin typeface="Arial" panose="020B0604020202020204" pitchFamily="34" charset="0"/>
                <a:cs typeface="Arial" panose="020B0604020202020204" pitchFamily="34" charset="0"/>
              </a:rPr>
              <a:t>Ongoing</a:t>
            </a:r>
          </a:p>
          <a:p>
            <a:pPr algn="ctr"/>
            <a:r>
              <a:rPr lang="en-PH" sz="1400" dirty="0">
                <a:solidFill>
                  <a:schemeClr val="tx1"/>
                </a:solidFill>
                <a:latin typeface="Arial" panose="020B0604020202020204" pitchFamily="34" charset="0"/>
                <a:cs typeface="Arial" panose="020B0604020202020204" pitchFamily="34" charset="0"/>
              </a:rPr>
              <a:t>TARGET DATE: </a:t>
            </a:r>
            <a:r>
              <a:rPr lang="en-PH" sz="1400" b="1" dirty="0">
                <a:solidFill>
                  <a:schemeClr val="tx1"/>
                </a:solidFill>
                <a:latin typeface="Arial" panose="020B0604020202020204" pitchFamily="34" charset="0"/>
                <a:cs typeface="Arial" panose="020B0604020202020204" pitchFamily="34" charset="0"/>
              </a:rPr>
              <a:t>Nov 15, 2024</a:t>
            </a:r>
          </a:p>
        </p:txBody>
      </p:sp>
      <p:sp>
        <p:nvSpPr>
          <p:cNvPr id="49" name="Flowchart: Alternate Process 48"/>
          <p:cNvSpPr/>
          <p:nvPr/>
        </p:nvSpPr>
        <p:spPr>
          <a:xfrm>
            <a:off x="3074503" y="2203099"/>
            <a:ext cx="2964934" cy="4148973"/>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PH" sz="1600" b="1" u="sng" dirty="0">
                <a:solidFill>
                  <a:srgbClr val="002060"/>
                </a:solidFill>
                <a:latin typeface="Arial" panose="020B0604020202020204" pitchFamily="34" charset="0"/>
                <a:cs typeface="Arial" panose="020B0604020202020204" pitchFamily="34" charset="0"/>
              </a:rPr>
              <a:t>Problem Statement: </a:t>
            </a:r>
            <a:r>
              <a:rPr lang="en-PH" sz="1600" b="1" dirty="0">
                <a:solidFill>
                  <a:schemeClr val="tx1"/>
                </a:solidFill>
                <a:latin typeface="Arial" panose="020B0604020202020204" pitchFamily="34" charset="0"/>
                <a:cs typeface="Arial" panose="020B0604020202020204" pitchFamily="34" charset="0"/>
              </a:rPr>
              <a:t> </a:t>
            </a:r>
          </a:p>
          <a:p>
            <a:r>
              <a:rPr lang="en-US" sz="1600" dirty="0">
                <a:solidFill>
                  <a:schemeClr val="tx1"/>
                </a:solidFill>
                <a:latin typeface="Arial" panose="020B0604020202020204" pitchFamily="34" charset="0"/>
                <a:cs typeface="Arial" panose="020B0604020202020204" pitchFamily="34" charset="0"/>
              </a:rPr>
              <a:t>Inefficiencies in managing and processing clearances due to manual process, confusion in requirements and not data monitoring</a:t>
            </a:r>
            <a:endParaRPr lang="en-US" sz="1600" b="1" u="sng" dirty="0">
              <a:solidFill>
                <a:schemeClr val="tx1"/>
              </a:solidFill>
              <a:latin typeface="Arial" panose="020B0604020202020204" pitchFamily="34" charset="0"/>
              <a:cs typeface="Arial" panose="020B0604020202020204" pitchFamily="34" charset="0"/>
            </a:endParaRPr>
          </a:p>
          <a:p>
            <a:r>
              <a:rPr lang="en-PH" sz="1600" b="1" u="sng" dirty="0">
                <a:solidFill>
                  <a:srgbClr val="002060"/>
                </a:solidFill>
                <a:latin typeface="Arial" panose="020B0604020202020204" pitchFamily="34" charset="0"/>
                <a:cs typeface="Arial" panose="020B0604020202020204" pitchFamily="34" charset="0"/>
              </a:rPr>
              <a:t>Objective:</a:t>
            </a:r>
          </a:p>
          <a:p>
            <a:pPr marL="285750" lvl="1" indent="-285750">
              <a:buFont typeface="Arial" panose="020B0604020202020204" pitchFamily="34" charset="0"/>
              <a:buChar char="•"/>
            </a:pPr>
            <a:r>
              <a:rPr lang="en-PH" sz="1600" dirty="0">
                <a:solidFill>
                  <a:schemeClr val="tx1"/>
                </a:solidFill>
                <a:latin typeface="Arial" panose="020B0604020202020204" pitchFamily="34" charset="0"/>
                <a:cs typeface="Arial" panose="020B0604020202020204" pitchFamily="34" charset="0"/>
              </a:rPr>
              <a:t>3 days cleared after last day.</a:t>
            </a:r>
          </a:p>
          <a:p>
            <a:pPr marL="285750" lvl="1" indent="-285750">
              <a:buFont typeface="Arial" panose="020B0604020202020204" pitchFamily="34" charset="0"/>
              <a:buChar char="•"/>
            </a:pPr>
            <a:r>
              <a:rPr lang="en-PH" sz="1600" dirty="0">
                <a:solidFill>
                  <a:schemeClr val="tx1"/>
                </a:solidFill>
                <a:latin typeface="Arial" panose="020B0604020202020204" pitchFamily="34" charset="0"/>
                <a:cs typeface="Arial" panose="020B0604020202020204" pitchFamily="34" charset="0"/>
              </a:rPr>
              <a:t>Centralized Monitoring for clearances and history.</a:t>
            </a:r>
          </a:p>
          <a:p>
            <a:pPr marL="285750" lvl="1" indent="-285750">
              <a:buFont typeface="Arial" panose="020B0604020202020204" pitchFamily="34" charset="0"/>
              <a:buChar char="•"/>
            </a:pPr>
            <a:r>
              <a:rPr lang="en-PH" sz="1600" dirty="0">
                <a:solidFill>
                  <a:schemeClr val="tx1"/>
                </a:solidFill>
                <a:latin typeface="Arial" panose="020B0604020202020204" pitchFamily="34" charset="0"/>
                <a:cs typeface="Arial" panose="020B0604020202020204" pitchFamily="34" charset="0"/>
              </a:rPr>
              <a:t>No physical routing.</a:t>
            </a:r>
            <a:endParaRPr lang="en-PH" sz="1600" b="1" u="sng" dirty="0">
              <a:solidFill>
                <a:srgbClr val="002060"/>
              </a:solidFill>
              <a:latin typeface="Arial" panose="020B0604020202020204" pitchFamily="34" charset="0"/>
              <a:cs typeface="Arial" panose="020B0604020202020204" pitchFamily="34" charset="0"/>
            </a:endParaRPr>
          </a:p>
          <a:p>
            <a:r>
              <a:rPr lang="en-US" sz="1600" b="1" u="sng" dirty="0">
                <a:solidFill>
                  <a:srgbClr val="002060"/>
                </a:solidFill>
                <a:latin typeface="Arial" panose="020B0604020202020204" pitchFamily="34" charset="0"/>
                <a:cs typeface="Arial" panose="020B0604020202020204" pitchFamily="34" charset="0"/>
              </a:rPr>
              <a:t>Activities:</a:t>
            </a:r>
          </a:p>
          <a:p>
            <a:pPr marL="285750"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Project Charter</a:t>
            </a:r>
          </a:p>
          <a:p>
            <a:pPr marL="285750"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Process Discussion</a:t>
            </a:r>
          </a:p>
          <a:p>
            <a:pPr marL="0" lvl="1"/>
            <a:endParaRPr lang="en-PH" sz="1600" dirty="0">
              <a:solidFill>
                <a:schemeClr val="tx1"/>
              </a:solidFill>
              <a:latin typeface="Arial" panose="020B0604020202020204" pitchFamily="34" charset="0"/>
              <a:cs typeface="Arial" panose="020B0604020202020204" pitchFamily="34" charset="0"/>
            </a:endParaRPr>
          </a:p>
        </p:txBody>
      </p:sp>
      <p:sp>
        <p:nvSpPr>
          <p:cNvPr id="51" name="Flowchart: Alternate Process 50"/>
          <p:cNvSpPr/>
          <p:nvPr/>
        </p:nvSpPr>
        <p:spPr>
          <a:xfrm>
            <a:off x="6082653" y="710837"/>
            <a:ext cx="2991532" cy="1479010"/>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PH" sz="2400" b="1" dirty="0">
                <a:solidFill>
                  <a:srgbClr val="002060"/>
                </a:solidFill>
                <a:latin typeface="Arial" panose="020B0604020202020204" pitchFamily="34" charset="0"/>
                <a:cs typeface="Arial" panose="020B0604020202020204" pitchFamily="34" charset="0"/>
              </a:rPr>
              <a:t>    CRMS v2</a:t>
            </a:r>
          </a:p>
          <a:p>
            <a:pPr algn="ctr"/>
            <a:r>
              <a:rPr lang="en-PH" sz="1400" dirty="0">
                <a:solidFill>
                  <a:schemeClr val="tx1"/>
                </a:solidFill>
                <a:latin typeface="Arial" panose="020B0604020202020204" pitchFamily="34" charset="0"/>
                <a:cs typeface="Arial" panose="020B0604020202020204" pitchFamily="34" charset="0"/>
              </a:rPr>
              <a:t>STATUS: </a:t>
            </a:r>
            <a:r>
              <a:rPr lang="en-PH" sz="1400" b="1" dirty="0">
                <a:solidFill>
                  <a:schemeClr val="tx1"/>
                </a:solidFill>
                <a:latin typeface="Arial" panose="020B0604020202020204" pitchFamily="34" charset="0"/>
                <a:cs typeface="Arial" panose="020B0604020202020204" pitchFamily="34" charset="0"/>
              </a:rPr>
              <a:t>Ongoing</a:t>
            </a:r>
          </a:p>
          <a:p>
            <a:pPr algn="ctr"/>
            <a:r>
              <a:rPr lang="en-PH" sz="1400" dirty="0">
                <a:solidFill>
                  <a:schemeClr val="tx1"/>
                </a:solidFill>
                <a:latin typeface="Arial" panose="020B0604020202020204" pitchFamily="34" charset="0"/>
                <a:cs typeface="Arial" panose="020B0604020202020204" pitchFamily="34" charset="0"/>
              </a:rPr>
              <a:t>TARGET DATE: </a:t>
            </a:r>
            <a:r>
              <a:rPr lang="en-PH" sz="1400" b="1" dirty="0">
                <a:solidFill>
                  <a:schemeClr val="tx1"/>
                </a:solidFill>
                <a:latin typeface="Arial" panose="020B0604020202020204" pitchFamily="34" charset="0"/>
                <a:cs typeface="Arial" panose="020B0604020202020204" pitchFamily="34" charset="0"/>
              </a:rPr>
              <a:t>Nov 15, 2024</a:t>
            </a:r>
          </a:p>
        </p:txBody>
      </p:sp>
      <p:sp>
        <p:nvSpPr>
          <p:cNvPr id="52" name="Flowchart: Alternate Process 51"/>
          <p:cNvSpPr/>
          <p:nvPr/>
        </p:nvSpPr>
        <p:spPr>
          <a:xfrm>
            <a:off x="6069401" y="2203099"/>
            <a:ext cx="3020170" cy="4148973"/>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u="sng" dirty="0">
                <a:solidFill>
                  <a:srgbClr val="002060"/>
                </a:solidFill>
                <a:latin typeface="Arial" panose="020B0604020202020204" pitchFamily="34" charset="0"/>
                <a:cs typeface="Arial" panose="020B0604020202020204" pitchFamily="34" charset="0"/>
              </a:rPr>
              <a:t>Objective:</a:t>
            </a:r>
            <a:endParaRPr lang="en-US" sz="1600" dirty="0"/>
          </a:p>
          <a:p>
            <a:r>
              <a:rPr lang="en-US" dirty="0">
                <a:solidFill>
                  <a:schemeClr val="tx1"/>
                </a:solidFill>
                <a:latin typeface="Arial" panose="020B0604020202020204" pitchFamily="34" charset="0"/>
                <a:cs typeface="Arial" panose="020B0604020202020204" pitchFamily="34" charset="0"/>
              </a:rPr>
              <a:t>Redesign to include Phase 2, allowing for easy adjustments based on proponent feedback. This ensures ongoing improvements throughout the project.</a:t>
            </a:r>
          </a:p>
          <a:p>
            <a:r>
              <a:rPr lang="en-US" sz="1600" b="1" u="sng" dirty="0">
                <a:solidFill>
                  <a:srgbClr val="002060"/>
                </a:solidFill>
                <a:latin typeface="Arial" panose="020B0604020202020204" pitchFamily="34" charset="0"/>
                <a:cs typeface="Arial" panose="020B0604020202020204" pitchFamily="34" charset="0"/>
              </a:rPr>
              <a:t>Activities:</a:t>
            </a:r>
          </a:p>
          <a:p>
            <a:pPr marL="285750"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Project Charter</a:t>
            </a:r>
          </a:p>
          <a:p>
            <a:pPr marL="285750"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Process Discussion</a:t>
            </a:r>
          </a:p>
          <a:p>
            <a:pPr marL="285750" indent="-285750">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p:txBody>
      </p:sp>
      <p:sp>
        <p:nvSpPr>
          <p:cNvPr id="59" name="Flowchart: Alternate Process 58"/>
          <p:cNvSpPr/>
          <p:nvPr/>
        </p:nvSpPr>
        <p:spPr>
          <a:xfrm>
            <a:off x="9116883" y="724089"/>
            <a:ext cx="3014657" cy="1479010"/>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PH" sz="2400" b="1" dirty="0">
                <a:solidFill>
                  <a:srgbClr val="002060"/>
                </a:solidFill>
                <a:latin typeface="Arial" panose="020B0604020202020204" pitchFamily="34" charset="0"/>
                <a:cs typeface="Arial" panose="020B0604020202020204" pitchFamily="34" charset="0"/>
              </a:rPr>
              <a:t>W-Smart</a:t>
            </a:r>
          </a:p>
          <a:p>
            <a:pPr algn="ctr"/>
            <a:r>
              <a:rPr lang="en-PH" sz="1400" dirty="0">
                <a:solidFill>
                  <a:schemeClr val="tx1"/>
                </a:solidFill>
                <a:latin typeface="Arial" panose="020B0604020202020204" pitchFamily="34" charset="0"/>
                <a:cs typeface="Arial" panose="020B0604020202020204" pitchFamily="34" charset="0"/>
              </a:rPr>
              <a:t>STATUS: </a:t>
            </a:r>
            <a:r>
              <a:rPr lang="en-PH" sz="1400" b="1" dirty="0">
                <a:solidFill>
                  <a:schemeClr val="tx1"/>
                </a:solidFill>
                <a:latin typeface="Arial" panose="020B0604020202020204" pitchFamily="34" charset="0"/>
                <a:cs typeface="Arial" panose="020B0604020202020204" pitchFamily="34" charset="0"/>
              </a:rPr>
              <a:t>Ongoing</a:t>
            </a:r>
          </a:p>
          <a:p>
            <a:pPr algn="ctr"/>
            <a:r>
              <a:rPr lang="en-PH" sz="1400" dirty="0">
                <a:solidFill>
                  <a:schemeClr val="tx1"/>
                </a:solidFill>
                <a:latin typeface="Arial" panose="020B0604020202020204" pitchFamily="34" charset="0"/>
                <a:cs typeface="Arial" panose="020B0604020202020204" pitchFamily="34" charset="0"/>
              </a:rPr>
              <a:t>TARGET DATE: </a:t>
            </a:r>
            <a:r>
              <a:rPr lang="en-PH" sz="1400" b="1" dirty="0">
                <a:solidFill>
                  <a:schemeClr val="tx1"/>
                </a:solidFill>
                <a:latin typeface="Arial" panose="020B0604020202020204" pitchFamily="34" charset="0"/>
                <a:cs typeface="Arial" panose="020B0604020202020204" pitchFamily="34" charset="0"/>
              </a:rPr>
              <a:t>Nov 30, 2024</a:t>
            </a:r>
          </a:p>
        </p:txBody>
      </p:sp>
      <p:sp>
        <p:nvSpPr>
          <p:cNvPr id="60" name="Flowchart: Alternate Process 59"/>
          <p:cNvSpPr/>
          <p:nvPr/>
        </p:nvSpPr>
        <p:spPr>
          <a:xfrm>
            <a:off x="9116883" y="2216351"/>
            <a:ext cx="3020170" cy="4148973"/>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u="sng" dirty="0">
                <a:solidFill>
                  <a:srgbClr val="002060"/>
                </a:solidFill>
                <a:latin typeface="Arial" panose="020B0604020202020204" pitchFamily="34" charset="0"/>
                <a:cs typeface="Arial" panose="020B0604020202020204" pitchFamily="34" charset="0"/>
              </a:rPr>
              <a:t>Problem Statement:</a:t>
            </a:r>
          </a:p>
          <a:p>
            <a:pPr marL="285750" indent="-285750">
              <a:buFontTx/>
              <a:buChar char="-"/>
            </a:pPr>
            <a:r>
              <a:rPr lang="en-US" sz="1600" dirty="0">
                <a:solidFill>
                  <a:schemeClr val="tx1"/>
                </a:solidFill>
                <a:latin typeface="Arial" panose="020B0604020202020204" pitchFamily="34" charset="0"/>
                <a:cs typeface="Arial" panose="020B0604020202020204" pitchFamily="34" charset="0"/>
              </a:rPr>
              <a:t>Additional Cost for Users and Modules</a:t>
            </a:r>
          </a:p>
          <a:p>
            <a:pPr marL="285750" indent="-285750">
              <a:buFontTx/>
              <a:buChar char="-"/>
            </a:pPr>
            <a:r>
              <a:rPr lang="en-US" sz="1600" dirty="0">
                <a:solidFill>
                  <a:schemeClr val="tx1"/>
                </a:solidFill>
                <a:latin typeface="Arial" panose="020B0604020202020204" pitchFamily="34" charset="0"/>
                <a:cs typeface="Arial" panose="020B0604020202020204" pitchFamily="34" charset="0"/>
              </a:rPr>
              <a:t>Limited Users.</a:t>
            </a:r>
          </a:p>
          <a:p>
            <a:r>
              <a:rPr lang="en-US" sz="1600" b="1" u="sng" dirty="0">
                <a:solidFill>
                  <a:srgbClr val="002060"/>
                </a:solidFill>
                <a:latin typeface="Arial" panose="020B0604020202020204" pitchFamily="34" charset="0"/>
                <a:cs typeface="Arial" panose="020B0604020202020204" pitchFamily="34" charset="0"/>
              </a:rPr>
              <a:t>Objective:</a:t>
            </a:r>
          </a:p>
          <a:p>
            <a:pPr marL="285750" indent="-285750">
              <a:buFontTx/>
              <a:buChar char="-"/>
            </a:pPr>
            <a:r>
              <a:rPr lang="en-US" sz="1600" dirty="0">
                <a:solidFill>
                  <a:schemeClr val="tx1"/>
                </a:solidFill>
                <a:latin typeface="Arial" panose="020B0604020202020204" pitchFamily="34" charset="0"/>
                <a:cs typeface="Arial" panose="020B0604020202020204" pitchFamily="34" charset="0"/>
              </a:rPr>
              <a:t>Unlimited Users.</a:t>
            </a:r>
          </a:p>
          <a:p>
            <a:pPr marL="285750" indent="-285750">
              <a:buFontTx/>
              <a:buChar char="-"/>
            </a:pPr>
            <a:r>
              <a:rPr lang="en-US" sz="1600" dirty="0">
                <a:solidFill>
                  <a:schemeClr val="tx1"/>
                </a:solidFill>
                <a:latin typeface="Arial" panose="020B0604020202020204" pitchFamily="34" charset="0"/>
                <a:cs typeface="Arial" panose="020B0604020202020204" pitchFamily="34" charset="0"/>
              </a:rPr>
              <a:t>Easily adjustment.</a:t>
            </a:r>
          </a:p>
          <a:p>
            <a:pPr marL="285750" indent="-285750">
              <a:buFontTx/>
              <a:buChar char="-"/>
            </a:pPr>
            <a:r>
              <a:rPr lang="en-US" sz="1600" dirty="0">
                <a:solidFill>
                  <a:schemeClr val="tx1"/>
                </a:solidFill>
                <a:latin typeface="Arial" panose="020B0604020202020204" pitchFamily="34" charset="0"/>
                <a:cs typeface="Arial" panose="020B0604020202020204" pitchFamily="34" charset="0"/>
              </a:rPr>
              <a:t>Reports.</a:t>
            </a:r>
          </a:p>
          <a:p>
            <a:pPr marL="285750" indent="-285750">
              <a:buFontTx/>
              <a:buChar char="-"/>
            </a:pPr>
            <a:endParaRPr lang="en-US" sz="1600" dirty="0">
              <a:solidFill>
                <a:schemeClr val="tx1"/>
              </a:solidFill>
              <a:latin typeface="Arial" panose="020B0604020202020204" pitchFamily="34" charset="0"/>
              <a:cs typeface="Arial" panose="020B0604020202020204" pitchFamily="34" charset="0"/>
            </a:endParaRPr>
          </a:p>
          <a:p>
            <a:r>
              <a:rPr lang="en-US" sz="1600" b="1" u="sng" dirty="0">
                <a:solidFill>
                  <a:srgbClr val="002060"/>
                </a:solidFill>
                <a:latin typeface="Arial" panose="020B0604020202020204" pitchFamily="34" charset="0"/>
                <a:cs typeface="Arial" panose="020B0604020202020204" pitchFamily="34" charset="0"/>
              </a:rPr>
              <a:t>Activities:</a:t>
            </a:r>
          </a:p>
          <a:p>
            <a:pPr marL="285750" indent="-285750">
              <a:buFont typeface="Arial" panose="020B0604020202020204" pitchFamily="34" charset="0"/>
              <a:buChar char="•"/>
            </a:pPr>
            <a:r>
              <a:rPr lang="en-PH" sz="1600" dirty="0">
                <a:solidFill>
                  <a:schemeClr val="tx1"/>
                </a:solidFill>
                <a:latin typeface="Arial" panose="020B0604020202020204" pitchFamily="34" charset="0"/>
                <a:cs typeface="Arial" panose="020B0604020202020204" pitchFamily="34" charset="0"/>
              </a:rPr>
              <a:t>Project Charter</a:t>
            </a:r>
          </a:p>
          <a:p>
            <a:pPr marL="285750" indent="-285750">
              <a:buFont typeface="Arial" panose="020B0604020202020204" pitchFamily="34" charset="0"/>
              <a:buChar char="•"/>
            </a:pPr>
            <a:r>
              <a:rPr lang="en-PH" sz="1600" dirty="0">
                <a:solidFill>
                  <a:schemeClr val="tx1"/>
                </a:solidFill>
                <a:latin typeface="Arial" panose="020B0604020202020204" pitchFamily="34" charset="0"/>
                <a:cs typeface="Arial" panose="020B0604020202020204" pitchFamily="34" charset="0"/>
              </a:rPr>
              <a:t>Procurement Module</a:t>
            </a:r>
          </a:p>
          <a:p>
            <a:pPr marL="285750" indent="-285750">
              <a:buFont typeface="Arial" panose="020B0604020202020204" pitchFamily="34" charset="0"/>
              <a:buChar char="•"/>
            </a:pPr>
            <a:r>
              <a:rPr lang="en-PH" sz="1600" dirty="0">
                <a:solidFill>
                  <a:schemeClr val="tx1"/>
                </a:solidFill>
                <a:latin typeface="Arial" panose="020B0604020202020204" pitchFamily="34" charset="0"/>
                <a:cs typeface="Arial" panose="020B0604020202020204" pitchFamily="34" charset="0"/>
              </a:rPr>
              <a:t>Inventory Module</a:t>
            </a:r>
          </a:p>
          <a:p>
            <a:pPr marL="285750" indent="-285750">
              <a:buFont typeface="Arial" panose="020B0604020202020204" pitchFamily="34" charset="0"/>
              <a:buChar char="•"/>
            </a:pPr>
            <a:r>
              <a:rPr lang="en-PH" sz="1600" dirty="0">
                <a:solidFill>
                  <a:schemeClr val="tx1"/>
                </a:solidFill>
                <a:latin typeface="Arial" panose="020B0604020202020204" pitchFamily="34" charset="0"/>
                <a:cs typeface="Arial" panose="020B0604020202020204" pitchFamily="34" charset="0"/>
              </a:rPr>
              <a:t>Tenant Management</a:t>
            </a:r>
          </a:p>
        </p:txBody>
      </p:sp>
      <p:sp>
        <p:nvSpPr>
          <p:cNvPr id="70" name="Chevron 69"/>
          <p:cNvSpPr/>
          <p:nvPr/>
        </p:nvSpPr>
        <p:spPr>
          <a:xfrm>
            <a:off x="328389" y="89705"/>
            <a:ext cx="7972929" cy="525056"/>
          </a:xfrm>
          <a:prstGeom prst="chevron">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tx1"/>
              </a:solidFill>
            </a:endParaRPr>
          </a:p>
        </p:txBody>
      </p:sp>
      <p:sp>
        <p:nvSpPr>
          <p:cNvPr id="34" name="TextBox 34"/>
          <p:cNvSpPr txBox="1"/>
          <p:nvPr/>
        </p:nvSpPr>
        <p:spPr>
          <a:xfrm>
            <a:off x="635205" y="236351"/>
            <a:ext cx="7836441" cy="386068"/>
          </a:xfrm>
          <a:prstGeom prst="rect">
            <a:avLst/>
          </a:prstGeom>
        </p:spPr>
        <p:txBody>
          <a:bodyPr wrap="square" lIns="0" tIns="0" rIns="0" bIns="0" rtlCol="0" anchor="t">
            <a:spAutoFit/>
          </a:bodyPr>
          <a:lstStyle/>
          <a:p>
            <a:pPr>
              <a:lnSpc>
                <a:spcPts val="2777"/>
              </a:lnSpc>
            </a:pPr>
            <a:r>
              <a:rPr lang="en-US" sz="4000" b="1" dirty="0">
                <a:solidFill>
                  <a:srgbClr val="FEFCFC"/>
                </a:solidFill>
                <a:latin typeface="Arial" panose="020B0604020202020204" pitchFamily="34" charset="0"/>
                <a:cs typeface="Arial" panose="020B0604020202020204" pitchFamily="34" charset="0"/>
              </a:rPr>
              <a:t>ONGOING PROJECTS FOR Q4</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60" y="689062"/>
            <a:ext cx="497275" cy="497275"/>
          </a:xfrm>
          <a:prstGeom prst="rect">
            <a:avLst/>
          </a:prstGeom>
          <a:noFill/>
          <a:ln>
            <a:no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3892" y="709495"/>
            <a:ext cx="496800" cy="496800"/>
          </a:xfrm>
          <a:prstGeom prst="rect">
            <a:avLst/>
          </a:prstGeom>
          <a:noFill/>
          <a:ln>
            <a:noFill/>
          </a:ln>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2445" y="708153"/>
            <a:ext cx="496800" cy="496800"/>
          </a:xfrm>
          <a:prstGeom prst="rect">
            <a:avLst/>
          </a:prstGeom>
          <a:noFill/>
          <a:ln>
            <a:noFill/>
          </a:ln>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11394" y="724088"/>
            <a:ext cx="496800" cy="496800"/>
          </a:xfrm>
          <a:prstGeom prst="rect">
            <a:avLst/>
          </a:prstGeom>
          <a:noFill/>
          <a:ln>
            <a:noFill/>
          </a:ln>
        </p:spPr>
      </p:pic>
    </p:spTree>
    <p:extLst>
      <p:ext uri="{BB962C8B-B14F-4D97-AF65-F5344CB8AC3E}">
        <p14:creationId xmlns:p14="http://schemas.microsoft.com/office/powerpoint/2010/main" val="39723342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13"/>
          <p:cNvSpPr>
            <a:spLocks noGrp="1"/>
          </p:cNvSpPr>
          <p:nvPr>
            <p:ph type="subTitle" idx="1"/>
          </p:nvPr>
        </p:nvSpPr>
        <p:spPr/>
        <p:txBody>
          <a:bodyPr/>
          <a:lstStyle/>
          <a:p>
            <a:endParaRPr lang="en-US"/>
          </a:p>
        </p:txBody>
      </p:sp>
      <p:sp>
        <p:nvSpPr>
          <p:cNvPr id="15" name="Title 14"/>
          <p:cNvSpPr>
            <a:spLocks noGrp="1"/>
          </p:cNvSpPr>
          <p:nvPr>
            <p:ph type="ctrTitle"/>
          </p:nvPr>
        </p:nvSpPr>
        <p:spPr/>
        <p:txBody>
          <a:bodyPr/>
          <a:lstStyle/>
          <a:p>
            <a:endParaRPr lang="en-US" dirty="0"/>
          </a:p>
        </p:txBody>
      </p:sp>
      <p:sp>
        <p:nvSpPr>
          <p:cNvPr id="37"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xmlns="" val="1"/>
              </a:ext>
            </a:extLst>
          </p:cNvPr>
          <p:cNvSpPr>
            <a:spLocks noChangeAspect="1"/>
          </p:cNvSpPr>
          <p:nvPr/>
        </p:nvSpPr>
        <p:spPr bwMode="auto">
          <a:xfrm>
            <a:off x="8192890" y="415591"/>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pic>
        <p:nvPicPr>
          <p:cNvPr id="39" name="Picture Placeholder 3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37" b="1637"/>
          <a:stretch>
            <a:fillRect/>
          </a:stretch>
        </p:blipFill>
        <p:spPr/>
      </p:pic>
      <p:sp>
        <p:nvSpPr>
          <p:cNvPr id="40" name="TextBox 39">
            <a:extLst>
              <a:ext uri="{FF2B5EF4-FFF2-40B4-BE49-F238E27FC236}">
                <a16:creationId xmlns:a16="http://schemas.microsoft.com/office/drawing/2014/main" id="{7EF238CB-AB58-4787-8F9C-A1C16929A2FA}"/>
              </a:ext>
              <a:ext uri="{C183D7F6-B498-43B3-948B-1728B52AA6E4}">
                <adec:decorative xmlns:adec="http://schemas.microsoft.com/office/drawing/2017/decorative" xmlns="" val="1"/>
              </a:ext>
            </a:extLst>
          </p:cNvPr>
          <p:cNvSpPr txBox="1">
            <a:spLocks/>
          </p:cNvSpPr>
          <p:nvPr/>
        </p:nvSpPr>
        <p:spPr>
          <a:xfrm flipH="1">
            <a:off x="-1" y="3914775"/>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41" name="Title 2">
            <a:extLst>
              <a:ext uri="{FF2B5EF4-FFF2-40B4-BE49-F238E27FC236}">
                <a16:creationId xmlns:a16="http://schemas.microsoft.com/office/drawing/2014/main" id="{200B3D2B-613A-41BE-987D-E6A1324B456D}"/>
              </a:ext>
            </a:extLst>
          </p:cNvPr>
          <p:cNvSpPr txBox="1">
            <a:spLocks/>
          </p:cNvSpPr>
          <p:nvPr/>
        </p:nvSpPr>
        <p:spPr>
          <a:xfrm>
            <a:off x="948293" y="3114635"/>
            <a:ext cx="4459766" cy="2514635"/>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r>
              <a:rPr lang="en-US" dirty="0"/>
              <a:t>BUSINESS PROCESS DEPARTMENT</a:t>
            </a:r>
          </a:p>
        </p:txBody>
      </p:sp>
      <p:sp>
        <p:nvSpPr>
          <p:cNvPr id="42" name="Subtitle 3">
            <a:extLst>
              <a:ext uri="{FF2B5EF4-FFF2-40B4-BE49-F238E27FC236}">
                <a16:creationId xmlns:a16="http://schemas.microsoft.com/office/drawing/2014/main" id="{4772945D-CA91-4CFE-8EB7-941C7618C994}"/>
              </a:ext>
            </a:extLst>
          </p:cNvPr>
          <p:cNvSpPr txBox="1">
            <a:spLocks/>
          </p:cNvSpPr>
          <p:nvPr/>
        </p:nvSpPr>
        <p:spPr>
          <a:xfrm>
            <a:off x="1130300" y="4624645"/>
            <a:ext cx="4000500" cy="690752"/>
          </a:xfrm>
          <a:prstGeom prst="rect">
            <a:avLst/>
          </a:prstGeom>
          <a:noFill/>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lumMod val="9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November 7, 2024</a:t>
            </a:r>
            <a:endParaRPr lang="en-US" dirty="0"/>
          </a:p>
        </p:txBody>
      </p:sp>
      <p:sp>
        <p:nvSpPr>
          <p:cNvPr id="43" name="Isosceles Triangle 42">
            <a:extLst>
              <a:ext uri="{FF2B5EF4-FFF2-40B4-BE49-F238E27FC236}">
                <a16:creationId xmlns:a16="http://schemas.microsoft.com/office/drawing/2014/main" id="{545D50A1-D634-4325-B06C-5450FDF7B818}"/>
              </a:ext>
              <a:ext uri="{C183D7F6-B498-43B3-948B-1728B52AA6E4}">
                <adec:decorative xmlns:adec="http://schemas.microsoft.com/office/drawing/2017/decorative" xmlns="" val="1"/>
              </a:ext>
            </a:extLst>
          </p:cNvPr>
          <p:cNvSpPr/>
          <p:nvPr/>
        </p:nvSpPr>
        <p:spPr>
          <a:xfrm rot="10800000" flipH="1">
            <a:off x="1000837" y="562927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5">
            <a:extLst>
              <a:ext uri="{FF2B5EF4-FFF2-40B4-BE49-F238E27FC236}">
                <a16:creationId xmlns:a16="http://schemas.microsoft.com/office/drawing/2014/main" id="{F28CDBF8-0191-43F9-98FE-B98B08813979}"/>
              </a:ext>
              <a:ext uri="{C183D7F6-B498-43B3-948B-1728B52AA6E4}">
                <adec:decorative xmlns:adec="http://schemas.microsoft.com/office/drawing/2017/decorative" xmlns="" val="1"/>
              </a:ext>
            </a:extLst>
          </p:cNvPr>
          <p:cNvSpPr>
            <a:spLocks noChangeAspect="1"/>
          </p:cNvSpPr>
          <p:nvPr/>
        </p:nvSpPr>
        <p:spPr bwMode="auto">
          <a:xfrm>
            <a:off x="4985585" y="5449894"/>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21221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700000" flipV="1">
            <a:off x="9750013" y="-719946"/>
            <a:ext cx="1516601" cy="2336227"/>
          </a:xfrm>
          <a:custGeom>
            <a:avLst/>
            <a:gdLst/>
            <a:ahLst/>
            <a:cxnLst/>
            <a:rect l="l" t="t" r="r" b="b"/>
            <a:pathLst>
              <a:path w="2274901" h="3504340">
                <a:moveTo>
                  <a:pt x="0" y="3504341"/>
                </a:moveTo>
                <a:lnTo>
                  <a:pt x="2274901" y="3504341"/>
                </a:lnTo>
                <a:lnTo>
                  <a:pt x="2274901" y="0"/>
                </a:lnTo>
                <a:lnTo>
                  <a:pt x="0" y="0"/>
                </a:lnTo>
                <a:lnTo>
                  <a:pt x="0" y="3504341"/>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sz="933"/>
          </a:p>
        </p:txBody>
      </p:sp>
      <p:sp>
        <p:nvSpPr>
          <p:cNvPr id="4" name="Chevron 3"/>
          <p:cNvSpPr/>
          <p:nvPr/>
        </p:nvSpPr>
        <p:spPr>
          <a:xfrm>
            <a:off x="328389" y="133010"/>
            <a:ext cx="9372202" cy="525056"/>
          </a:xfrm>
          <a:prstGeom prst="chevron">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tx1"/>
              </a:solidFill>
            </a:endParaRPr>
          </a:p>
        </p:txBody>
      </p:sp>
      <p:sp>
        <p:nvSpPr>
          <p:cNvPr id="34" name="TextBox 34"/>
          <p:cNvSpPr txBox="1"/>
          <p:nvPr/>
        </p:nvSpPr>
        <p:spPr>
          <a:xfrm>
            <a:off x="678224" y="120620"/>
            <a:ext cx="10084904" cy="538609"/>
          </a:xfrm>
          <a:prstGeom prst="rect">
            <a:avLst/>
          </a:prstGeom>
        </p:spPr>
        <p:txBody>
          <a:bodyPr wrap="square" lIns="0" tIns="0" rIns="0" bIns="0" rtlCol="0" anchor="t">
            <a:spAutoFit/>
          </a:bodyPr>
          <a:lstStyle/>
          <a:p>
            <a:r>
              <a:rPr lang="en-US" sz="3500" b="1" dirty="0">
                <a:solidFill>
                  <a:srgbClr val="FEFCFC"/>
                </a:solidFill>
                <a:latin typeface="Arial" panose="020B0604020202020204" pitchFamily="34" charset="0"/>
                <a:cs typeface="Arial" panose="020B0604020202020204" pitchFamily="34" charset="0"/>
              </a:rPr>
              <a:t>MAJOR ACCOMPLISHMENTS – Q3 2024</a:t>
            </a:r>
          </a:p>
        </p:txBody>
      </p:sp>
      <p:graphicFrame>
        <p:nvGraphicFramePr>
          <p:cNvPr id="2" name="Table 6">
            <a:extLst>
              <a:ext uri="{FF2B5EF4-FFF2-40B4-BE49-F238E27FC236}">
                <a16:creationId xmlns:a16="http://schemas.microsoft.com/office/drawing/2014/main" id="{69E877CB-5DA4-4BB3-8B73-862DFFBD4014}"/>
              </a:ext>
            </a:extLst>
          </p:cNvPr>
          <p:cNvGraphicFramePr>
            <a:graphicFrameLocks noGrp="1"/>
          </p:cNvGraphicFramePr>
          <p:nvPr>
            <p:extLst>
              <p:ext uri="{D42A27DB-BD31-4B8C-83A1-F6EECF244321}">
                <p14:modId xmlns:p14="http://schemas.microsoft.com/office/powerpoint/2010/main" val="4239332384"/>
              </p:ext>
            </p:extLst>
          </p:nvPr>
        </p:nvGraphicFramePr>
        <p:xfrm>
          <a:off x="475465" y="785654"/>
          <a:ext cx="11249028" cy="4654650"/>
        </p:xfrm>
        <a:graphic>
          <a:graphicData uri="http://schemas.openxmlformats.org/drawingml/2006/table">
            <a:tbl>
              <a:tblPr firstRow="1" bandRow="1">
                <a:tableStyleId>{2D5ABB26-0587-4C30-8999-92F81FD0307C}</a:tableStyleId>
              </a:tblPr>
              <a:tblGrid>
                <a:gridCol w="2812257">
                  <a:extLst>
                    <a:ext uri="{9D8B030D-6E8A-4147-A177-3AD203B41FA5}">
                      <a16:colId xmlns:a16="http://schemas.microsoft.com/office/drawing/2014/main" val="4169254038"/>
                    </a:ext>
                  </a:extLst>
                </a:gridCol>
                <a:gridCol w="2812257">
                  <a:extLst>
                    <a:ext uri="{9D8B030D-6E8A-4147-A177-3AD203B41FA5}">
                      <a16:colId xmlns:a16="http://schemas.microsoft.com/office/drawing/2014/main" val="235671734"/>
                    </a:ext>
                  </a:extLst>
                </a:gridCol>
                <a:gridCol w="2812257">
                  <a:extLst>
                    <a:ext uri="{9D8B030D-6E8A-4147-A177-3AD203B41FA5}">
                      <a16:colId xmlns:a16="http://schemas.microsoft.com/office/drawing/2014/main" val="1171958758"/>
                    </a:ext>
                  </a:extLst>
                </a:gridCol>
                <a:gridCol w="2812257">
                  <a:extLst>
                    <a:ext uri="{9D8B030D-6E8A-4147-A177-3AD203B41FA5}">
                      <a16:colId xmlns:a16="http://schemas.microsoft.com/office/drawing/2014/main" val="1507927712"/>
                    </a:ext>
                  </a:extLst>
                </a:gridCol>
              </a:tblGrid>
              <a:tr h="814170">
                <a:tc>
                  <a:txBody>
                    <a:bodyPr/>
                    <a:lstStyle/>
                    <a:p>
                      <a:pPr algn="ctr"/>
                      <a:r>
                        <a:rPr lang="en-PH" b="1" dirty="0">
                          <a:solidFill>
                            <a:schemeClr val="bg1"/>
                          </a:solidFill>
                          <a:latin typeface="Arial" panose="020B0604020202020204" pitchFamily="34" charset="0"/>
                          <a:cs typeface="Arial" panose="020B0604020202020204" pitchFamily="34" charset="0"/>
                        </a:rPr>
                        <a:t>AREA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ACTIVITIES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ACCOMPLISHMENTS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TIMELINE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71127218"/>
                  </a:ext>
                </a:extLst>
              </a:tr>
              <a:tr h="814170">
                <a:tc>
                  <a:txBody>
                    <a:bodyPr/>
                    <a:lstStyle/>
                    <a:p>
                      <a:r>
                        <a:rPr lang="en-PH" sz="2400" b="1" dirty="0">
                          <a:solidFill>
                            <a:srgbClr val="002060"/>
                          </a:solidFill>
                          <a:latin typeface="Arial" panose="020B0604020202020204" pitchFamily="34" charset="0"/>
                          <a:cs typeface="Arial" panose="020B0604020202020204" pitchFamily="34" charset="0"/>
                        </a:rPr>
                        <a:t>PROCESS IMPROVEMENT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r>
                        <a:rPr lang="en-PH" sz="2000" b="1" u="sng" dirty="0">
                          <a:solidFill>
                            <a:srgbClr val="002060"/>
                          </a:solidFill>
                          <a:latin typeface="Arial" panose="020B0604020202020204" pitchFamily="34" charset="0"/>
                          <a:cs typeface="Arial" panose="020B0604020202020204" pitchFamily="34" charset="0"/>
                        </a:rPr>
                        <a:t>PPG Review</a:t>
                      </a:r>
                    </a:p>
                    <a:p>
                      <a:pPr marL="285750" indent="-285750">
                        <a:buFont typeface="Wingdings" panose="05000000000000000000" pitchFamily="2" charset="2"/>
                        <a:buChar char="§"/>
                      </a:pPr>
                      <a:r>
                        <a:rPr lang="en-PH" b="0" dirty="0">
                          <a:latin typeface="Arial" panose="020B0604020202020204" pitchFamily="34" charset="0"/>
                          <a:cs typeface="Arial" panose="020B0604020202020204" pitchFamily="34" charset="0"/>
                        </a:rPr>
                        <a:t>Conduct sixteen (16) process review monthly</a:t>
                      </a:r>
                    </a:p>
                    <a:p>
                      <a:pPr marL="285750" indent="-285750">
                        <a:buFont typeface="Wingdings" panose="05000000000000000000" pitchFamily="2" charset="2"/>
                        <a:buChar char="§"/>
                      </a:pPr>
                      <a:r>
                        <a:rPr lang="en-PH" b="0" dirty="0">
                          <a:latin typeface="Arial" panose="020B0604020202020204" pitchFamily="34" charset="0"/>
                          <a:cs typeface="Arial" panose="020B0604020202020204" pitchFamily="34" charset="0"/>
                        </a:rPr>
                        <a:t>Revised PPGs based on the sixteen (16) process review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endParaRPr lang="en-PH" dirty="0">
                        <a:latin typeface="Arial" panose="020B0604020202020204" pitchFamily="34" charset="0"/>
                        <a:cs typeface="Arial" panose="020B0604020202020204" pitchFamily="34" charset="0"/>
                      </a:endParaRPr>
                    </a:p>
                    <a:p>
                      <a:pPr algn="ctr"/>
                      <a:r>
                        <a:rPr lang="en-PH" dirty="0">
                          <a:latin typeface="Arial" panose="020B0604020202020204" pitchFamily="34" charset="0"/>
                          <a:cs typeface="Arial" panose="020B0604020202020204" pitchFamily="34" charset="0"/>
                        </a:rPr>
                        <a:t>48/48 = 100%</a:t>
                      </a:r>
                    </a:p>
                    <a:p>
                      <a:pPr algn="ctr"/>
                      <a:endParaRPr lang="en-PH" dirty="0">
                        <a:latin typeface="Arial" panose="020B0604020202020204" pitchFamily="34" charset="0"/>
                        <a:cs typeface="Arial" panose="020B0604020202020204" pitchFamily="34" charset="0"/>
                      </a:endParaRPr>
                    </a:p>
                    <a:p>
                      <a:pPr algn="ctr"/>
                      <a:endParaRPr lang="en-PH" dirty="0">
                        <a:latin typeface="Arial" panose="020B0604020202020204" pitchFamily="34" charset="0"/>
                        <a:cs typeface="Arial" panose="020B0604020202020204" pitchFamily="34" charset="0"/>
                      </a:endParaRPr>
                    </a:p>
                    <a:p>
                      <a:pPr algn="ctr"/>
                      <a:r>
                        <a:rPr lang="en-PH" dirty="0">
                          <a:latin typeface="Arial" panose="020B0604020202020204" pitchFamily="34" charset="0"/>
                          <a:cs typeface="Arial" panose="020B0604020202020204" pitchFamily="34" charset="0"/>
                        </a:rPr>
                        <a:t>6/48 = 12.5%</a:t>
                      </a:r>
                    </a:p>
                    <a:p>
                      <a:pPr algn="ctr"/>
                      <a:r>
                        <a:rPr lang="en-PH" i="1" dirty="0">
                          <a:latin typeface="Arial" panose="020B0604020202020204" pitchFamily="34" charset="0"/>
                          <a:cs typeface="Arial" panose="020B0604020202020204" pitchFamily="34" charset="0"/>
                        </a:rPr>
                        <a:t>(Ongoing revision)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PH" dirty="0">
                        <a:latin typeface="Arial" panose="020B0604020202020204" pitchFamily="34" charset="0"/>
                        <a:cs typeface="Arial" panose="020B0604020202020204" pitchFamily="34" charset="0"/>
                      </a:endParaRPr>
                    </a:p>
                    <a:p>
                      <a:pPr algn="ctr"/>
                      <a:r>
                        <a:rPr lang="en-PH" dirty="0">
                          <a:latin typeface="Arial" panose="020B0604020202020204" pitchFamily="34" charset="0"/>
                          <a:cs typeface="Arial" panose="020B0604020202020204" pitchFamily="34" charset="0"/>
                        </a:rPr>
                        <a:t>Q3</a:t>
                      </a:r>
                    </a:p>
                    <a:p>
                      <a:pPr algn="ctr"/>
                      <a:endParaRPr lang="en-PH" dirty="0">
                        <a:latin typeface="Arial" panose="020B0604020202020204" pitchFamily="34" charset="0"/>
                        <a:cs typeface="Arial" panose="020B0604020202020204" pitchFamily="34" charset="0"/>
                      </a:endParaRPr>
                    </a:p>
                    <a:p>
                      <a:pPr algn="ctr"/>
                      <a:endParaRPr lang="en-PH" dirty="0">
                        <a:latin typeface="Arial" panose="020B0604020202020204" pitchFamily="34" charset="0"/>
                        <a:cs typeface="Arial" panose="020B0604020202020204" pitchFamily="34" charset="0"/>
                      </a:endParaRPr>
                    </a:p>
                    <a:p>
                      <a:pPr algn="ctr"/>
                      <a:r>
                        <a:rPr lang="en-PH" dirty="0">
                          <a:latin typeface="Arial" panose="020B0604020202020204" pitchFamily="34" charset="0"/>
                          <a:cs typeface="Arial" panose="020B0604020202020204" pitchFamily="34" charset="0"/>
                        </a:rPr>
                        <a:t>Q3 – Q4</a:t>
                      </a:r>
                    </a:p>
                    <a:p>
                      <a:pPr algn="ctr"/>
                      <a:endParaRPr lang="en-PH" dirty="0">
                        <a:latin typeface="Arial" panose="020B0604020202020204" pitchFamily="34" charset="0"/>
                        <a:cs typeface="Arial" panose="020B0604020202020204" pitchFamily="34" charset="0"/>
                      </a:endParaRPr>
                    </a:p>
                    <a:p>
                      <a:pPr algn="ctr"/>
                      <a:endParaRPr lang="en-PH"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142880303"/>
                  </a:ext>
                </a:extLst>
              </a:tr>
              <a:tr h="8141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2400" b="1" dirty="0">
                          <a:solidFill>
                            <a:srgbClr val="002060"/>
                          </a:solidFill>
                          <a:latin typeface="Arial" panose="020B0604020202020204" pitchFamily="34" charset="0"/>
                          <a:cs typeface="Arial" panose="020B0604020202020204" pitchFamily="34" charset="0"/>
                        </a:rPr>
                        <a:t>AUDIT ACTIVITIES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r>
                        <a:rPr lang="en-PH" sz="2000" b="1" u="sng" dirty="0">
                          <a:solidFill>
                            <a:srgbClr val="002060"/>
                          </a:solidFill>
                          <a:latin typeface="Arial" panose="020B0604020202020204" pitchFamily="34" charset="0"/>
                          <a:cs typeface="Arial" panose="020B0604020202020204" pitchFamily="34" charset="0"/>
                        </a:rPr>
                        <a:t>Management System Internal Audit</a:t>
                      </a:r>
                    </a:p>
                    <a:p>
                      <a:pPr marL="285750" indent="-285750">
                        <a:buFont typeface="Wingdings" panose="05000000000000000000" pitchFamily="2" charset="2"/>
                        <a:buChar char="§"/>
                      </a:pPr>
                      <a:r>
                        <a:rPr lang="en-PH" b="0" dirty="0">
                          <a:latin typeface="Arial" panose="020B0604020202020204" pitchFamily="34" charset="0"/>
                          <a:cs typeface="Arial" panose="020B0604020202020204" pitchFamily="34" charset="0"/>
                        </a:rPr>
                        <a:t>Conduct monthly audit to WGI and its affiliates based on the audit </a:t>
                      </a:r>
                      <a:r>
                        <a:rPr lang="en-PH" b="0" dirty="0" err="1">
                          <a:latin typeface="Arial" panose="020B0604020202020204" pitchFamily="34" charset="0"/>
                          <a:cs typeface="Arial" panose="020B0604020202020204" pitchFamily="34" charset="0"/>
                        </a:rPr>
                        <a:t>programme</a:t>
                      </a:r>
                      <a:endParaRPr lang="en-PH" b="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PH" dirty="0">
                        <a:latin typeface="Arial" panose="020B0604020202020204" pitchFamily="34" charset="0"/>
                        <a:cs typeface="Arial" panose="020B0604020202020204" pitchFamily="34" charset="0"/>
                      </a:endParaRPr>
                    </a:p>
                    <a:p>
                      <a:pPr algn="ctr"/>
                      <a:endParaRPr lang="en-PH" dirty="0">
                        <a:latin typeface="Arial" panose="020B0604020202020204" pitchFamily="34" charset="0"/>
                        <a:cs typeface="Arial" panose="020B0604020202020204" pitchFamily="34" charset="0"/>
                      </a:endParaRPr>
                    </a:p>
                    <a:p>
                      <a:pPr algn="ctr"/>
                      <a:endParaRPr lang="en-PH" dirty="0">
                        <a:latin typeface="Arial" panose="020B0604020202020204" pitchFamily="34" charset="0"/>
                        <a:cs typeface="Arial" panose="020B0604020202020204" pitchFamily="34" charset="0"/>
                      </a:endParaRPr>
                    </a:p>
                    <a:p>
                      <a:pPr algn="ctr"/>
                      <a:r>
                        <a:rPr lang="en-PH" dirty="0">
                          <a:latin typeface="Arial" panose="020B0604020202020204" pitchFamily="34" charset="0"/>
                          <a:cs typeface="Arial" panose="020B0604020202020204" pitchFamily="34" charset="0"/>
                        </a:rPr>
                        <a:t>Department:</a:t>
                      </a:r>
                    </a:p>
                    <a:p>
                      <a:pPr algn="ctr"/>
                      <a:r>
                        <a:rPr lang="en-PH" dirty="0">
                          <a:latin typeface="Arial" panose="020B0604020202020204" pitchFamily="34" charset="0"/>
                          <a:cs typeface="Arial" panose="020B0604020202020204" pitchFamily="34" charset="0"/>
                        </a:rPr>
                        <a:t>PBI and MRDC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PH" dirty="0">
                          <a:latin typeface="Arial" panose="020B0604020202020204" pitchFamily="34" charset="0"/>
                          <a:cs typeface="Arial" panose="020B0604020202020204" pitchFamily="34" charset="0"/>
                        </a:rPr>
                        <a:t>Q3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629620936"/>
                  </a:ext>
                </a:extLst>
              </a:tr>
            </a:tbl>
          </a:graphicData>
        </a:graphic>
      </p:graphicFrame>
      <p:pic>
        <p:nvPicPr>
          <p:cNvPr id="6" name="Picture 5">
            <a:extLst>
              <a:ext uri="{FF2B5EF4-FFF2-40B4-BE49-F238E27FC236}">
                <a16:creationId xmlns:a16="http://schemas.microsoft.com/office/drawing/2014/main" id="{FB8861C0-AF4B-493C-A08D-8DC4A1269A80}"/>
              </a:ext>
            </a:extLst>
          </p:cNvPr>
          <p:cNvPicPr>
            <a:picLocks noChangeAspect="1"/>
          </p:cNvPicPr>
          <p:nvPr/>
        </p:nvPicPr>
        <p:blipFill>
          <a:blip r:embed="rId4"/>
          <a:stretch>
            <a:fillRect/>
          </a:stretch>
        </p:blipFill>
        <p:spPr>
          <a:xfrm>
            <a:off x="6184789" y="3769144"/>
            <a:ext cx="2676408" cy="501200"/>
          </a:xfrm>
          <a:prstGeom prst="rect">
            <a:avLst/>
          </a:prstGeom>
        </p:spPr>
      </p:pic>
    </p:spTree>
    <p:extLst>
      <p:ext uri="{BB962C8B-B14F-4D97-AF65-F5344CB8AC3E}">
        <p14:creationId xmlns:p14="http://schemas.microsoft.com/office/powerpoint/2010/main" val="771897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700000" flipV="1">
            <a:off x="9750013" y="-719946"/>
            <a:ext cx="1516601" cy="2336227"/>
          </a:xfrm>
          <a:custGeom>
            <a:avLst/>
            <a:gdLst/>
            <a:ahLst/>
            <a:cxnLst/>
            <a:rect l="l" t="t" r="r" b="b"/>
            <a:pathLst>
              <a:path w="2274901" h="3504340">
                <a:moveTo>
                  <a:pt x="0" y="3504341"/>
                </a:moveTo>
                <a:lnTo>
                  <a:pt x="2274901" y="3504341"/>
                </a:lnTo>
                <a:lnTo>
                  <a:pt x="2274901" y="0"/>
                </a:lnTo>
                <a:lnTo>
                  <a:pt x="0" y="0"/>
                </a:lnTo>
                <a:lnTo>
                  <a:pt x="0" y="3504341"/>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US" sz="933"/>
          </a:p>
        </p:txBody>
      </p:sp>
      <p:sp>
        <p:nvSpPr>
          <p:cNvPr id="4" name="Chevron 3"/>
          <p:cNvSpPr/>
          <p:nvPr/>
        </p:nvSpPr>
        <p:spPr>
          <a:xfrm>
            <a:off x="366097" y="142437"/>
            <a:ext cx="9372202" cy="525056"/>
          </a:xfrm>
          <a:prstGeom prst="chevron">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tx1"/>
              </a:solidFill>
            </a:endParaRPr>
          </a:p>
        </p:txBody>
      </p:sp>
      <p:sp>
        <p:nvSpPr>
          <p:cNvPr id="34" name="TextBox 34"/>
          <p:cNvSpPr txBox="1"/>
          <p:nvPr/>
        </p:nvSpPr>
        <p:spPr>
          <a:xfrm>
            <a:off x="715932" y="139474"/>
            <a:ext cx="10084904" cy="538609"/>
          </a:xfrm>
          <a:prstGeom prst="rect">
            <a:avLst/>
          </a:prstGeom>
        </p:spPr>
        <p:txBody>
          <a:bodyPr wrap="square" lIns="0" tIns="0" rIns="0" bIns="0" rtlCol="0" anchor="t">
            <a:spAutoFit/>
          </a:bodyPr>
          <a:lstStyle/>
          <a:p>
            <a:r>
              <a:rPr lang="en-US" sz="3500" b="1" dirty="0">
                <a:solidFill>
                  <a:srgbClr val="FEFCFC"/>
                </a:solidFill>
                <a:latin typeface="Arial" panose="020B0604020202020204" pitchFamily="34" charset="0"/>
                <a:cs typeface="Arial" panose="020B0604020202020204" pitchFamily="34" charset="0"/>
              </a:rPr>
              <a:t>MAJOR ACCOMPLISHMENTS – Q3 2024</a:t>
            </a:r>
          </a:p>
        </p:txBody>
      </p:sp>
      <p:graphicFrame>
        <p:nvGraphicFramePr>
          <p:cNvPr id="2" name="Table 6">
            <a:extLst>
              <a:ext uri="{FF2B5EF4-FFF2-40B4-BE49-F238E27FC236}">
                <a16:creationId xmlns:a16="http://schemas.microsoft.com/office/drawing/2014/main" id="{69E877CB-5DA4-4BB3-8B73-862DFFBD4014}"/>
              </a:ext>
            </a:extLst>
          </p:cNvPr>
          <p:cNvGraphicFramePr>
            <a:graphicFrameLocks noGrp="1"/>
          </p:cNvGraphicFramePr>
          <p:nvPr>
            <p:extLst>
              <p:ext uri="{D42A27DB-BD31-4B8C-83A1-F6EECF244321}">
                <p14:modId xmlns:p14="http://schemas.microsoft.com/office/powerpoint/2010/main" val="1367786814"/>
              </p:ext>
            </p:extLst>
          </p:nvPr>
        </p:nvGraphicFramePr>
        <p:xfrm>
          <a:off x="428330" y="823362"/>
          <a:ext cx="11249028" cy="3435450"/>
        </p:xfrm>
        <a:graphic>
          <a:graphicData uri="http://schemas.openxmlformats.org/drawingml/2006/table">
            <a:tbl>
              <a:tblPr firstRow="1" bandRow="1">
                <a:tableStyleId>{2D5ABB26-0587-4C30-8999-92F81FD0307C}</a:tableStyleId>
              </a:tblPr>
              <a:tblGrid>
                <a:gridCol w="2729649">
                  <a:extLst>
                    <a:ext uri="{9D8B030D-6E8A-4147-A177-3AD203B41FA5}">
                      <a16:colId xmlns:a16="http://schemas.microsoft.com/office/drawing/2014/main" val="4169254038"/>
                    </a:ext>
                  </a:extLst>
                </a:gridCol>
                <a:gridCol w="2894865">
                  <a:extLst>
                    <a:ext uri="{9D8B030D-6E8A-4147-A177-3AD203B41FA5}">
                      <a16:colId xmlns:a16="http://schemas.microsoft.com/office/drawing/2014/main" val="235671734"/>
                    </a:ext>
                  </a:extLst>
                </a:gridCol>
                <a:gridCol w="2812257">
                  <a:extLst>
                    <a:ext uri="{9D8B030D-6E8A-4147-A177-3AD203B41FA5}">
                      <a16:colId xmlns:a16="http://schemas.microsoft.com/office/drawing/2014/main" val="1171958758"/>
                    </a:ext>
                  </a:extLst>
                </a:gridCol>
                <a:gridCol w="2812257">
                  <a:extLst>
                    <a:ext uri="{9D8B030D-6E8A-4147-A177-3AD203B41FA5}">
                      <a16:colId xmlns:a16="http://schemas.microsoft.com/office/drawing/2014/main" val="1507927712"/>
                    </a:ext>
                  </a:extLst>
                </a:gridCol>
              </a:tblGrid>
              <a:tr h="814170">
                <a:tc>
                  <a:txBody>
                    <a:bodyPr/>
                    <a:lstStyle/>
                    <a:p>
                      <a:pPr algn="ctr"/>
                      <a:r>
                        <a:rPr lang="en-PH" b="1" dirty="0">
                          <a:solidFill>
                            <a:schemeClr val="bg1"/>
                          </a:solidFill>
                          <a:latin typeface="Arial" panose="020B0604020202020204" pitchFamily="34" charset="0"/>
                          <a:cs typeface="Arial" panose="020B0604020202020204" pitchFamily="34" charset="0"/>
                        </a:rPr>
                        <a:t>AREA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ACTIVITIES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ACCOMPLISHMENTS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TIMELINE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71127218"/>
                  </a:ext>
                </a:extLst>
              </a:tr>
              <a:tr h="1405280">
                <a:tc>
                  <a:txBody>
                    <a:bodyPr/>
                    <a:lstStyle/>
                    <a:p>
                      <a:r>
                        <a:rPr lang="en-PH" sz="2400" b="1" dirty="0">
                          <a:solidFill>
                            <a:srgbClr val="002060"/>
                          </a:solidFill>
                          <a:latin typeface="Arial" panose="020B0604020202020204" pitchFamily="34" charset="0"/>
                          <a:cs typeface="Arial" panose="020B0604020202020204" pitchFamily="34" charset="0"/>
                        </a:rPr>
                        <a:t>PERFORMANCE EVALUATION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PH" sz="2000" b="1" u="sng" dirty="0">
                          <a:solidFill>
                            <a:srgbClr val="002060"/>
                          </a:solidFill>
                          <a:latin typeface="Arial" panose="020B0604020202020204" pitchFamily="34" charset="0"/>
                          <a:cs typeface="Arial" panose="020B0604020202020204" pitchFamily="34" charset="0"/>
                        </a:rPr>
                        <a:t>MDR KPI Enhancement</a:t>
                      </a:r>
                    </a:p>
                    <a:p>
                      <a:pPr marL="285750" indent="-285750">
                        <a:buFont typeface="Wingdings" panose="05000000000000000000" pitchFamily="2" charset="2"/>
                        <a:buChar char="§"/>
                      </a:pPr>
                      <a:r>
                        <a:rPr lang="en-PH" sz="1800" b="0" u="none" dirty="0">
                          <a:solidFill>
                            <a:schemeClr val="tx1"/>
                          </a:solidFill>
                          <a:latin typeface="Arial" panose="020B0604020202020204" pitchFamily="34" charset="0"/>
                          <a:cs typeface="Arial" panose="020B0604020202020204" pitchFamily="34" charset="0"/>
                        </a:rPr>
                        <a:t>Revision of KPI Criteria of the following departments:</a:t>
                      </a:r>
                    </a:p>
                    <a:p>
                      <a:pPr marL="0" indent="0">
                        <a:buFont typeface="Wingdings" panose="05000000000000000000" pitchFamily="2" charset="2"/>
                        <a:buNone/>
                      </a:pPr>
                      <a:r>
                        <a:rPr lang="en-PH" sz="1800" b="0" u="none" dirty="0">
                          <a:solidFill>
                            <a:schemeClr val="tx1"/>
                          </a:solidFill>
                          <a:latin typeface="Arial" panose="020B0604020202020204" pitchFamily="34" charset="0"/>
                          <a:cs typeface="Arial" panose="020B0604020202020204" pitchFamily="34" charset="0"/>
                        </a:rPr>
                        <a:t>     a. ITD</a:t>
                      </a:r>
                    </a:p>
                    <a:p>
                      <a:pPr marL="0" indent="0">
                        <a:buFont typeface="Wingdings" panose="05000000000000000000" pitchFamily="2" charset="2"/>
                        <a:buNone/>
                      </a:pPr>
                      <a:r>
                        <a:rPr lang="en-PH" sz="1800" b="0" u="none" dirty="0">
                          <a:solidFill>
                            <a:schemeClr val="tx1"/>
                          </a:solidFill>
                          <a:latin typeface="Arial" panose="020B0604020202020204" pitchFamily="34" charset="0"/>
                          <a:cs typeface="Arial" panose="020B0604020202020204" pitchFamily="34" charset="0"/>
                        </a:rPr>
                        <a:t>     b. HRD</a:t>
                      </a:r>
                    </a:p>
                    <a:p>
                      <a:pPr marL="0" indent="0">
                        <a:buFont typeface="Wingdings" panose="05000000000000000000" pitchFamily="2" charset="2"/>
                        <a:buNone/>
                      </a:pPr>
                      <a:r>
                        <a:rPr lang="en-PH" sz="1800" b="0" u="none" dirty="0">
                          <a:solidFill>
                            <a:schemeClr val="tx1"/>
                          </a:solidFill>
                          <a:latin typeface="Arial" panose="020B0604020202020204" pitchFamily="34" charset="0"/>
                          <a:cs typeface="Arial" panose="020B0604020202020204" pitchFamily="34" charset="0"/>
                        </a:rPr>
                        <a:t>     c. FMD</a:t>
                      </a:r>
                    </a:p>
                    <a:p>
                      <a:pPr marL="0" indent="0">
                        <a:buFont typeface="Wingdings" panose="05000000000000000000" pitchFamily="2" charset="2"/>
                        <a:buNone/>
                      </a:pPr>
                      <a:r>
                        <a:rPr lang="en-PH" sz="1800" b="0" u="none" dirty="0">
                          <a:solidFill>
                            <a:schemeClr val="tx1"/>
                          </a:solidFill>
                          <a:latin typeface="Arial" panose="020B0604020202020204" pitchFamily="34" charset="0"/>
                          <a:cs typeface="Arial" panose="020B0604020202020204" pitchFamily="34" charset="0"/>
                        </a:rPr>
                        <a:t>     d. WLI Procurement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PH" dirty="0">
                        <a:latin typeface="Arial" panose="020B0604020202020204" pitchFamily="34" charset="0"/>
                        <a:cs typeface="Arial" panose="020B0604020202020204" pitchFamily="34" charset="0"/>
                      </a:endParaRPr>
                    </a:p>
                    <a:p>
                      <a:pPr algn="ctr"/>
                      <a:endParaRPr lang="en-PH" dirty="0">
                        <a:latin typeface="Arial" panose="020B0604020202020204" pitchFamily="34" charset="0"/>
                        <a:cs typeface="Arial" panose="020B0604020202020204" pitchFamily="34" charset="0"/>
                      </a:endParaRPr>
                    </a:p>
                    <a:p>
                      <a:pPr algn="ctr"/>
                      <a:endParaRPr lang="en-PH"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PH"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3715742"/>
                  </a:ext>
                </a:extLst>
              </a:tr>
            </a:tbl>
          </a:graphicData>
        </a:graphic>
      </p:graphicFrame>
    </p:spTree>
    <p:extLst>
      <p:ext uri="{BB962C8B-B14F-4D97-AF65-F5344CB8AC3E}">
        <p14:creationId xmlns:p14="http://schemas.microsoft.com/office/powerpoint/2010/main" val="4198384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3"/>
          <p:cNvSpPr/>
          <p:nvPr/>
        </p:nvSpPr>
        <p:spPr>
          <a:xfrm rot="2700000" flipV="1">
            <a:off x="9750013" y="-719946"/>
            <a:ext cx="1516601" cy="2336227"/>
          </a:xfrm>
          <a:custGeom>
            <a:avLst/>
            <a:gdLst/>
            <a:ahLst/>
            <a:cxnLst/>
            <a:rect l="l" t="t" r="r" b="b"/>
            <a:pathLst>
              <a:path w="2274901" h="3504340">
                <a:moveTo>
                  <a:pt x="0" y="3504341"/>
                </a:moveTo>
                <a:lnTo>
                  <a:pt x="2274901" y="3504341"/>
                </a:lnTo>
                <a:lnTo>
                  <a:pt x="2274901" y="0"/>
                </a:lnTo>
                <a:lnTo>
                  <a:pt x="0" y="0"/>
                </a:lnTo>
                <a:lnTo>
                  <a:pt x="0" y="3504341"/>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sz="933"/>
          </a:p>
        </p:txBody>
      </p:sp>
      <p:sp>
        <p:nvSpPr>
          <p:cNvPr id="4" name="Chevron 3"/>
          <p:cNvSpPr/>
          <p:nvPr/>
        </p:nvSpPr>
        <p:spPr>
          <a:xfrm>
            <a:off x="328389" y="76448"/>
            <a:ext cx="9372202" cy="525056"/>
          </a:xfrm>
          <a:prstGeom prst="chevron">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tx1"/>
              </a:solidFill>
            </a:endParaRPr>
          </a:p>
        </p:txBody>
      </p:sp>
      <p:sp>
        <p:nvSpPr>
          <p:cNvPr id="34" name="TextBox 34"/>
          <p:cNvSpPr txBox="1"/>
          <p:nvPr/>
        </p:nvSpPr>
        <p:spPr>
          <a:xfrm>
            <a:off x="574527" y="233744"/>
            <a:ext cx="10084904" cy="386068"/>
          </a:xfrm>
          <a:prstGeom prst="rect">
            <a:avLst/>
          </a:prstGeom>
        </p:spPr>
        <p:txBody>
          <a:bodyPr wrap="square" lIns="0" tIns="0" rIns="0" bIns="0" rtlCol="0" anchor="t">
            <a:spAutoFit/>
          </a:bodyPr>
          <a:lstStyle/>
          <a:p>
            <a:pPr>
              <a:lnSpc>
                <a:spcPts val="2777"/>
              </a:lnSpc>
            </a:pPr>
            <a:r>
              <a:rPr lang="en-US" sz="3500" b="1" dirty="0">
                <a:solidFill>
                  <a:srgbClr val="FEFCFC"/>
                </a:solidFill>
                <a:latin typeface="Arial" panose="020B0604020202020204" pitchFamily="34" charset="0"/>
                <a:cs typeface="Arial" panose="020B0604020202020204" pitchFamily="34" charset="0"/>
              </a:rPr>
              <a:t>MAJOR ACCOMPLISHMENTS – Q3 2024</a:t>
            </a:r>
          </a:p>
        </p:txBody>
      </p:sp>
      <p:graphicFrame>
        <p:nvGraphicFramePr>
          <p:cNvPr id="6" name="Table 5"/>
          <p:cNvGraphicFramePr>
            <a:graphicFrameLocks noGrp="1"/>
          </p:cNvGraphicFramePr>
          <p:nvPr/>
        </p:nvGraphicFramePr>
        <p:xfrm>
          <a:off x="119268" y="609499"/>
          <a:ext cx="11926957" cy="5708954"/>
        </p:xfrm>
        <a:graphic>
          <a:graphicData uri="http://schemas.openxmlformats.org/drawingml/2006/table">
            <a:tbl>
              <a:tblPr firstRow="1" bandRow="1">
                <a:tableStyleId>{5C22544A-7EE6-4342-B048-85BDC9FD1C3A}</a:tableStyleId>
              </a:tblPr>
              <a:tblGrid>
                <a:gridCol w="3472071">
                  <a:extLst>
                    <a:ext uri="{9D8B030D-6E8A-4147-A177-3AD203B41FA5}">
                      <a16:colId xmlns:a16="http://schemas.microsoft.com/office/drawing/2014/main" val="2828019443"/>
                    </a:ext>
                  </a:extLst>
                </a:gridCol>
                <a:gridCol w="8454886">
                  <a:extLst>
                    <a:ext uri="{9D8B030D-6E8A-4147-A177-3AD203B41FA5}">
                      <a16:colId xmlns:a16="http://schemas.microsoft.com/office/drawing/2014/main" val="1221952084"/>
                    </a:ext>
                  </a:extLst>
                </a:gridCol>
              </a:tblGrid>
              <a:tr h="334386">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dirty="0">
                          <a:solidFill>
                            <a:schemeClr val="bg1"/>
                          </a:solidFill>
                          <a:latin typeface="Arial" panose="020B0604020202020204" pitchFamily="34" charset="0"/>
                          <a:cs typeface="Arial" panose="020B0604020202020204" pitchFamily="34" charset="0"/>
                          <a:sym typeface="Arial"/>
                        </a:rPr>
                        <a:t>ACTIVITIES</a:t>
                      </a:r>
                      <a:endParaRPr sz="1800" b="1" u="none" strike="noStrike" cap="none" dirty="0">
                        <a:solidFill>
                          <a:schemeClr val="bg1"/>
                        </a:solidFill>
                        <a:latin typeface="Arial" panose="020B0604020202020204" pitchFamily="34" charset="0"/>
                        <a:ea typeface="Arial"/>
                        <a:cs typeface="Arial" panose="020B0604020202020204" pitchFamily="34" charset="0"/>
                        <a:sym typeface="Arial"/>
                      </a:endParaRPr>
                    </a:p>
                  </a:txBody>
                  <a:tcPr marL="91450" marR="91450" marT="45725" marB="45725" anchor="ctr">
                    <a:solidFill>
                      <a:schemeClr val="accent1">
                        <a:lumMod val="50000"/>
                      </a:schemeClr>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PH" sz="1800" b="1" u="none" strike="noStrike" cap="none" dirty="0">
                          <a:solidFill>
                            <a:schemeClr val="bg1"/>
                          </a:solidFill>
                          <a:latin typeface="Arial" panose="020B0604020202020204" pitchFamily="34" charset="0"/>
                          <a:ea typeface="Arial"/>
                          <a:cs typeface="Arial" panose="020B0604020202020204" pitchFamily="34" charset="0"/>
                          <a:sym typeface="Arial"/>
                        </a:rPr>
                        <a:t>ACCOMPLISHMENTS</a:t>
                      </a:r>
                      <a:endParaRPr sz="1800" b="1" u="none" strike="noStrike" cap="none" dirty="0">
                        <a:solidFill>
                          <a:schemeClr val="bg1"/>
                        </a:solidFill>
                        <a:latin typeface="Arial" panose="020B0604020202020204" pitchFamily="34" charset="0"/>
                        <a:ea typeface="Arial"/>
                        <a:cs typeface="Arial" panose="020B0604020202020204" pitchFamily="34" charset="0"/>
                        <a:sym typeface="Arial"/>
                      </a:endParaRPr>
                    </a:p>
                  </a:txBody>
                  <a:tcPr marL="91450" marR="91450" marT="45725" marB="45725" anchor="ctr">
                    <a:solidFill>
                      <a:schemeClr val="accent1">
                        <a:lumMod val="50000"/>
                      </a:schemeClr>
                    </a:solidFill>
                  </a:tcPr>
                </a:tc>
                <a:extLst>
                  <a:ext uri="{0D108BD9-81ED-4DB2-BD59-A6C34878D82A}">
                    <a16:rowId xmlns:a16="http://schemas.microsoft.com/office/drawing/2014/main" val="763001709"/>
                  </a:ext>
                </a:extLst>
              </a:tr>
              <a:tr h="75235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en-US" sz="2400" b="1" u="none" strike="noStrike" cap="none" dirty="0">
                          <a:solidFill>
                            <a:srgbClr val="002060"/>
                          </a:solidFill>
                          <a:latin typeface="Arial" panose="020B0604020202020204" pitchFamily="34" charset="0"/>
                          <a:ea typeface="Arial"/>
                          <a:cs typeface="Arial" panose="020B0604020202020204" pitchFamily="34" charset="0"/>
                          <a:sym typeface="Arial"/>
                        </a:rPr>
                        <a:t>APPROVED MDR POLICY </a:t>
                      </a:r>
                    </a:p>
                  </a:txBody>
                  <a:tcPr marL="91450" marR="91450" marT="45725" marB="45725" anchor="ctr">
                    <a:solidFill>
                      <a:schemeClr val="accent1">
                        <a:lumMod val="60000"/>
                        <a:lumOff val="40000"/>
                      </a:schemeClr>
                    </a:solidFill>
                  </a:tcPr>
                </a:tc>
                <a:tc>
                  <a:txBody>
                    <a:bodyPr/>
                    <a:lstStyle/>
                    <a:p>
                      <a:pPr marL="0" lvl="0" indent="0" algn="just" rtl="0">
                        <a:spcBef>
                          <a:spcPts val="0"/>
                        </a:spcBef>
                        <a:spcAft>
                          <a:spcPts val="0"/>
                        </a:spcAft>
                        <a:buClr>
                          <a:schemeClr val="dk1"/>
                        </a:buClr>
                        <a:buSzPts val="1500"/>
                        <a:buFont typeface="Arial"/>
                        <a:buNone/>
                      </a:pPr>
                      <a:r>
                        <a:rPr lang="en-PH" sz="1800" b="1" u="none" strike="noStrike" cap="none" dirty="0">
                          <a:latin typeface="Arial" panose="020B0604020202020204" pitchFamily="34" charset="0"/>
                          <a:ea typeface="Arial"/>
                          <a:cs typeface="Arial" panose="020B0604020202020204" pitchFamily="34" charset="0"/>
                          <a:sym typeface="Arial"/>
                        </a:rPr>
                        <a:t>1. Removal of Business Plan since majority are not implemented and further deductions were given for delays</a:t>
                      </a:r>
                    </a:p>
                    <a:p>
                      <a:pPr marL="285750" lvl="0" indent="-285750" algn="l" rtl="0">
                        <a:spcBef>
                          <a:spcPts val="0"/>
                        </a:spcBef>
                        <a:spcAft>
                          <a:spcPts val="0"/>
                        </a:spcAft>
                        <a:buClr>
                          <a:schemeClr val="dk1"/>
                        </a:buClr>
                        <a:buSzPts val="1500"/>
                        <a:buFont typeface="Arial" panose="020B0604020202020204" pitchFamily="34" charset="0"/>
                        <a:buChar char="•"/>
                      </a:pPr>
                      <a:r>
                        <a:rPr lang="en-PH" sz="1800" u="none" strike="noStrike" cap="none" dirty="0">
                          <a:latin typeface="Arial" panose="020B0604020202020204" pitchFamily="34" charset="0"/>
                          <a:ea typeface="Arial"/>
                          <a:cs typeface="Arial" panose="020B0604020202020204" pitchFamily="34" charset="0"/>
                          <a:sym typeface="Arial"/>
                        </a:rPr>
                        <a:t>Performance Failure</a:t>
                      </a:r>
                      <a:r>
                        <a:rPr lang="en-PH" sz="1800" u="none" strike="noStrike" cap="none" baseline="0" dirty="0">
                          <a:latin typeface="Arial" panose="020B0604020202020204" pitchFamily="34" charset="0"/>
                          <a:ea typeface="Arial"/>
                          <a:cs typeface="Arial" panose="020B0604020202020204" pitchFamily="34" charset="0"/>
                          <a:sym typeface="Arial"/>
                        </a:rPr>
                        <a:t> Rate reduce from 50% to 12% </a:t>
                      </a:r>
                      <a:endParaRPr lang="en-PH" sz="1800" u="none" strike="noStrike" cap="none" dirty="0">
                        <a:latin typeface="Arial" panose="020B0604020202020204" pitchFamily="34" charset="0"/>
                        <a:ea typeface="Arial"/>
                        <a:cs typeface="Arial" panose="020B0604020202020204" pitchFamily="34" charset="0"/>
                        <a:sym typeface="Arial"/>
                      </a:endParaRPr>
                    </a:p>
                  </a:txBody>
                  <a:tcPr marL="68575" marR="68575" marT="0" marB="0" anchor="ctr">
                    <a:solidFill>
                      <a:schemeClr val="accent1">
                        <a:lumMod val="60000"/>
                        <a:lumOff val="40000"/>
                      </a:schemeClr>
                    </a:solidFill>
                  </a:tcPr>
                </a:tc>
                <a:extLst>
                  <a:ext uri="{0D108BD9-81ED-4DB2-BD59-A6C34878D82A}">
                    <a16:rowId xmlns:a16="http://schemas.microsoft.com/office/drawing/2014/main" val="3297594693"/>
                  </a:ext>
                </a:extLst>
              </a:tr>
              <a:tr h="2507827">
                <a:tc>
                  <a:txBody>
                    <a:bodyPr/>
                    <a:lstStyle/>
                    <a:p>
                      <a:pPr marL="0" indent="0">
                        <a:buFont typeface="+mj-lt"/>
                        <a:buNone/>
                      </a:pPr>
                      <a:r>
                        <a:rPr lang="en-US" sz="2400" b="1" dirty="0">
                          <a:solidFill>
                            <a:srgbClr val="002060"/>
                          </a:solidFill>
                          <a:latin typeface="Arial" panose="020B0604020202020204" pitchFamily="34" charset="0"/>
                          <a:cs typeface="Arial" panose="020B0604020202020204" pitchFamily="34" charset="0"/>
                        </a:rPr>
                        <a:t>INTERNAL QUALITY AUDITS</a:t>
                      </a:r>
                    </a:p>
                  </a:txBody>
                  <a:tcPr marL="91450" marR="91450" marT="45725" marB="45725" anchor="ctr">
                    <a:solidFill>
                      <a:schemeClr val="accent1">
                        <a:lumMod val="60000"/>
                        <a:lumOff val="40000"/>
                      </a:schemeClr>
                    </a:solidFill>
                  </a:tcPr>
                </a:tc>
                <a:tc>
                  <a:txBody>
                    <a:bodyPr/>
                    <a:lstStyle/>
                    <a:p>
                      <a:pPr marL="0" lvl="0" indent="0" algn="just" rtl="0">
                        <a:spcBef>
                          <a:spcPts val="0"/>
                        </a:spcBef>
                        <a:spcAft>
                          <a:spcPts val="0"/>
                        </a:spcAft>
                        <a:buClr>
                          <a:schemeClr val="dk1"/>
                        </a:buClr>
                        <a:buSzPts val="1500"/>
                        <a:buFont typeface="Arial"/>
                        <a:buNone/>
                      </a:pPr>
                      <a:r>
                        <a:rPr lang="en-US" sz="1800" u="none" strike="noStrike" cap="none" baseline="0" dirty="0">
                          <a:latin typeface="Arial" panose="020B0604020202020204" pitchFamily="34" charset="0"/>
                          <a:ea typeface="Arial"/>
                          <a:cs typeface="Arial" panose="020B0604020202020204" pitchFamily="34" charset="0"/>
                          <a:sym typeface="Arial"/>
                        </a:rPr>
                        <a:t>Revision of the Internal Quality Audit to improve target completion date for closing CARs, which will be determined based on the severity of the findings and the implementation of corrective actions.</a:t>
                      </a:r>
                    </a:p>
                    <a:p>
                      <a:pPr marL="0" lvl="0" indent="0" algn="l" rtl="0">
                        <a:spcBef>
                          <a:spcPts val="0"/>
                        </a:spcBef>
                        <a:spcAft>
                          <a:spcPts val="0"/>
                        </a:spcAft>
                        <a:buClr>
                          <a:schemeClr val="dk1"/>
                        </a:buClr>
                        <a:buSzPts val="1500"/>
                        <a:buFont typeface="Arial"/>
                        <a:buNone/>
                      </a:pPr>
                      <a:endParaRPr lang="en-US" sz="1800" u="none" strike="noStrike" cap="none" baseline="0" dirty="0">
                        <a:latin typeface="Arial" panose="020B0604020202020204" pitchFamily="34" charset="0"/>
                        <a:ea typeface="Arial"/>
                        <a:cs typeface="Arial" panose="020B0604020202020204" pitchFamily="34" charset="0"/>
                        <a:sym typeface="Arial"/>
                      </a:endParaRPr>
                    </a:p>
                    <a:p>
                      <a:pPr marL="0" lvl="0" indent="0" algn="l" rtl="0">
                        <a:spcBef>
                          <a:spcPts val="0"/>
                        </a:spcBef>
                        <a:spcAft>
                          <a:spcPts val="0"/>
                        </a:spcAft>
                        <a:buClr>
                          <a:schemeClr val="dk1"/>
                        </a:buClr>
                        <a:buSzPts val="1500"/>
                        <a:buFont typeface="Arial"/>
                        <a:buNone/>
                      </a:pPr>
                      <a:endParaRPr lang="en-US" sz="1800" u="none" strike="noStrike" cap="none" baseline="0" dirty="0">
                        <a:latin typeface="Arial" panose="020B0604020202020204" pitchFamily="34" charset="0"/>
                        <a:ea typeface="Arial"/>
                        <a:cs typeface="Arial" panose="020B0604020202020204" pitchFamily="34" charset="0"/>
                        <a:sym typeface="Arial"/>
                      </a:endParaRPr>
                    </a:p>
                    <a:p>
                      <a:pPr marL="0" lvl="0" indent="0" algn="l" rtl="0">
                        <a:spcBef>
                          <a:spcPts val="0"/>
                        </a:spcBef>
                        <a:spcAft>
                          <a:spcPts val="0"/>
                        </a:spcAft>
                        <a:buClr>
                          <a:schemeClr val="dk1"/>
                        </a:buClr>
                        <a:buSzPts val="1500"/>
                        <a:buFont typeface="Arial"/>
                        <a:buNone/>
                      </a:pPr>
                      <a:endParaRPr lang="en-US" sz="1800" u="none" strike="noStrike" cap="none" baseline="0" dirty="0">
                        <a:latin typeface="Arial" panose="020B0604020202020204" pitchFamily="34" charset="0"/>
                        <a:ea typeface="Arial"/>
                        <a:cs typeface="Arial" panose="020B0604020202020204" pitchFamily="34" charset="0"/>
                        <a:sym typeface="Arial"/>
                      </a:endParaRPr>
                    </a:p>
                    <a:p>
                      <a:pPr marL="0" lvl="0" indent="0" algn="l" rtl="0">
                        <a:spcBef>
                          <a:spcPts val="0"/>
                        </a:spcBef>
                        <a:spcAft>
                          <a:spcPts val="0"/>
                        </a:spcAft>
                        <a:buClr>
                          <a:schemeClr val="dk1"/>
                        </a:buClr>
                        <a:buSzPts val="1500"/>
                        <a:buFont typeface="Arial"/>
                        <a:buNone/>
                      </a:pPr>
                      <a:endParaRPr lang="en-US" sz="1800" u="none" strike="noStrike" cap="none" baseline="0" dirty="0">
                        <a:latin typeface="Arial" panose="020B0604020202020204" pitchFamily="34" charset="0"/>
                        <a:ea typeface="Arial"/>
                        <a:cs typeface="Arial" panose="020B0604020202020204" pitchFamily="34" charset="0"/>
                        <a:sym typeface="Arial"/>
                      </a:endParaRPr>
                    </a:p>
                    <a:p>
                      <a:pPr marL="0" lvl="0" indent="0" algn="l" rtl="0">
                        <a:spcBef>
                          <a:spcPts val="0"/>
                        </a:spcBef>
                        <a:spcAft>
                          <a:spcPts val="0"/>
                        </a:spcAft>
                        <a:buClr>
                          <a:schemeClr val="dk1"/>
                        </a:buClr>
                        <a:buSzPts val="1500"/>
                        <a:buFont typeface="Arial"/>
                        <a:buNone/>
                      </a:pPr>
                      <a:endParaRPr lang="en-US" sz="1800" u="none" strike="noStrike" cap="none" baseline="0" dirty="0">
                        <a:latin typeface="Arial" panose="020B0604020202020204" pitchFamily="34" charset="0"/>
                        <a:ea typeface="Arial"/>
                        <a:cs typeface="Arial" panose="020B0604020202020204" pitchFamily="34" charset="0"/>
                        <a:sym typeface="Arial"/>
                      </a:endParaRPr>
                    </a:p>
                    <a:p>
                      <a:pPr marL="0" lvl="0" indent="0" algn="l" rtl="0">
                        <a:spcBef>
                          <a:spcPts val="0"/>
                        </a:spcBef>
                        <a:spcAft>
                          <a:spcPts val="0"/>
                        </a:spcAft>
                        <a:buClr>
                          <a:schemeClr val="dk1"/>
                        </a:buClr>
                        <a:buSzPts val="1500"/>
                        <a:buFont typeface="Arial"/>
                        <a:buNone/>
                      </a:pPr>
                      <a:r>
                        <a:rPr lang="en-US" sz="1800" u="none" strike="noStrike" cap="none" baseline="0" dirty="0">
                          <a:latin typeface="Arial" panose="020B0604020202020204" pitchFamily="34" charset="0"/>
                          <a:ea typeface="Arial"/>
                          <a:cs typeface="Arial" panose="020B0604020202020204" pitchFamily="34" charset="0"/>
                          <a:sym typeface="Arial"/>
                        </a:rPr>
                        <a:t>The status of CARs shall be monitored and reported to all Department Heads on a monthly basis.</a:t>
                      </a:r>
                    </a:p>
                  </a:txBody>
                  <a:tcPr marL="68575" marR="68575" marT="0" marB="0">
                    <a:solidFill>
                      <a:schemeClr val="accent1">
                        <a:lumMod val="60000"/>
                        <a:lumOff val="40000"/>
                      </a:schemeClr>
                    </a:solidFill>
                  </a:tcPr>
                </a:tc>
                <a:extLst>
                  <a:ext uri="{0D108BD9-81ED-4DB2-BD59-A6C34878D82A}">
                    <a16:rowId xmlns:a16="http://schemas.microsoft.com/office/drawing/2014/main" val="2491511908"/>
                  </a:ext>
                </a:extLst>
              </a:tr>
              <a:tr h="752357">
                <a:tc>
                  <a:txBody>
                    <a:bodyPr/>
                    <a:lstStyle/>
                    <a:p>
                      <a:pPr marL="0" indent="0">
                        <a:buFont typeface="+mj-lt"/>
                        <a:buNone/>
                      </a:pPr>
                      <a:r>
                        <a:rPr lang="en-US" sz="2400" b="1" dirty="0">
                          <a:solidFill>
                            <a:srgbClr val="002060"/>
                          </a:solidFill>
                          <a:latin typeface="Arial" panose="020B0604020202020204" pitchFamily="34" charset="0"/>
                          <a:cs typeface="Arial" panose="020B0604020202020204" pitchFamily="34" charset="0"/>
                        </a:rPr>
                        <a:t>KPI ENHANCEMENT</a:t>
                      </a:r>
                    </a:p>
                    <a:p>
                      <a:pPr marL="0" indent="0">
                        <a:buFont typeface="+mj-lt"/>
                        <a:buNone/>
                      </a:pPr>
                      <a:endParaRPr lang="en-US" sz="2400" b="1" dirty="0">
                        <a:solidFill>
                          <a:srgbClr val="002060"/>
                        </a:solidFill>
                        <a:latin typeface="Arial" panose="020B0604020202020204" pitchFamily="34" charset="0"/>
                        <a:cs typeface="Arial" panose="020B0604020202020204" pitchFamily="34" charset="0"/>
                      </a:endParaRPr>
                    </a:p>
                  </a:txBody>
                  <a:tcPr marL="91450" marR="91450" marT="45725" marB="45725" anchor="ctr">
                    <a:solidFill>
                      <a:schemeClr val="accent1">
                        <a:lumMod val="60000"/>
                        <a:lumOff val="40000"/>
                      </a:schemeClr>
                    </a:solidFill>
                  </a:tcPr>
                </a:tc>
                <a:tc>
                  <a:txBody>
                    <a:bodyPr/>
                    <a:lstStyle/>
                    <a:p>
                      <a:pPr marL="0" lvl="0" indent="0" algn="l" rtl="0">
                        <a:spcBef>
                          <a:spcPts val="0"/>
                        </a:spcBef>
                        <a:spcAft>
                          <a:spcPts val="0"/>
                        </a:spcAft>
                        <a:buClr>
                          <a:schemeClr val="dk1"/>
                        </a:buClr>
                        <a:buSzPts val="1500"/>
                        <a:buFont typeface="Arial"/>
                        <a:buNone/>
                      </a:pPr>
                      <a:r>
                        <a:rPr lang="en-PH" sz="1800" b="1" u="none" strike="noStrike" cap="none" dirty="0">
                          <a:latin typeface="Arial" panose="020B0604020202020204" pitchFamily="34" charset="0"/>
                          <a:ea typeface="Arial"/>
                          <a:cs typeface="Arial" panose="020B0604020202020204" pitchFamily="34" charset="0"/>
                          <a:sym typeface="Arial"/>
                        </a:rPr>
                        <a:t>Enhanced</a:t>
                      </a:r>
                      <a:r>
                        <a:rPr lang="en-PH" sz="1800" b="1" u="none" strike="noStrike" cap="none" baseline="0" dirty="0">
                          <a:latin typeface="Arial" panose="020B0604020202020204" pitchFamily="34" charset="0"/>
                          <a:ea typeface="Arial"/>
                          <a:cs typeface="Arial" panose="020B0604020202020204" pitchFamily="34" charset="0"/>
                          <a:sym typeface="Arial"/>
                        </a:rPr>
                        <a:t> MDR KPI for:</a:t>
                      </a:r>
                    </a:p>
                    <a:p>
                      <a:pPr marL="285750" lvl="0" indent="-285750" algn="l" rtl="0">
                        <a:spcBef>
                          <a:spcPts val="0"/>
                        </a:spcBef>
                        <a:spcAft>
                          <a:spcPts val="0"/>
                        </a:spcAft>
                        <a:buClr>
                          <a:schemeClr val="dk1"/>
                        </a:buClr>
                        <a:buSzPts val="1500"/>
                        <a:buFont typeface="Arial" panose="020B0604020202020204" pitchFamily="34" charset="0"/>
                        <a:buChar char="•"/>
                      </a:pPr>
                      <a:r>
                        <a:rPr lang="en-PH" sz="1800" u="none" strike="noStrike" cap="none" baseline="0" dirty="0">
                          <a:latin typeface="Arial" panose="020B0604020202020204" pitchFamily="34" charset="0"/>
                          <a:ea typeface="Arial"/>
                          <a:cs typeface="Arial" panose="020B0604020202020204" pitchFamily="34" charset="0"/>
                          <a:sym typeface="Arial"/>
                        </a:rPr>
                        <a:t>ITD, HRD, FMD, OTC LEASING, R&amp;D, WLI PROCUREMENT</a:t>
                      </a:r>
                    </a:p>
                  </a:txBody>
                  <a:tcPr marL="68575" marR="68575" marT="0" marB="0" anchor="ctr">
                    <a:solidFill>
                      <a:schemeClr val="accent1">
                        <a:lumMod val="60000"/>
                        <a:lumOff val="40000"/>
                      </a:schemeClr>
                    </a:solidFill>
                  </a:tcPr>
                </a:tc>
                <a:extLst>
                  <a:ext uri="{0D108BD9-81ED-4DB2-BD59-A6C34878D82A}">
                    <a16:rowId xmlns:a16="http://schemas.microsoft.com/office/drawing/2014/main" val="1831594051"/>
                  </a:ext>
                </a:extLst>
              </a:tr>
              <a:tr h="954044">
                <a:tc>
                  <a:txBody>
                    <a:bodyPr/>
                    <a:lstStyle/>
                    <a:p>
                      <a:pPr marL="0" indent="0">
                        <a:buFont typeface="+mj-lt"/>
                        <a:buNone/>
                      </a:pPr>
                      <a:r>
                        <a:rPr lang="en-US" sz="2400" b="1" dirty="0">
                          <a:solidFill>
                            <a:srgbClr val="002060"/>
                          </a:solidFill>
                          <a:latin typeface="Arial" panose="020B0604020202020204" pitchFamily="34" charset="0"/>
                          <a:cs typeface="Arial" panose="020B0604020202020204" pitchFamily="34" charset="0"/>
                        </a:rPr>
                        <a:t>PPG REVIEW</a:t>
                      </a:r>
                    </a:p>
                  </a:txBody>
                  <a:tcPr marL="91450" marR="91450" marT="45725" marB="45725" anchor="ctr">
                    <a:solidFill>
                      <a:schemeClr val="accent1">
                        <a:lumMod val="60000"/>
                        <a:lumOff val="40000"/>
                      </a:schemeClr>
                    </a:solidFill>
                  </a:tcPr>
                </a:tc>
                <a:tc>
                  <a:txBody>
                    <a:bodyPr/>
                    <a:lstStyle/>
                    <a:p>
                      <a:pPr marL="0" lvl="0" indent="0" algn="l" rtl="0">
                        <a:spcBef>
                          <a:spcPts val="0"/>
                        </a:spcBef>
                        <a:spcAft>
                          <a:spcPts val="0"/>
                        </a:spcAft>
                        <a:buClr>
                          <a:schemeClr val="dk1"/>
                        </a:buClr>
                        <a:buSzPts val="1500"/>
                        <a:buFont typeface="Arial" panose="020B0604020202020204" pitchFamily="34" charset="0"/>
                        <a:buNone/>
                      </a:pPr>
                      <a:r>
                        <a:rPr lang="en-PH" sz="1800" b="1" u="none" strike="noStrike" cap="none" baseline="0" dirty="0">
                          <a:latin typeface="Arial" panose="020B0604020202020204" pitchFamily="34" charset="0"/>
                          <a:ea typeface="Arial"/>
                          <a:cs typeface="Arial" panose="020B0604020202020204" pitchFamily="34" charset="0"/>
                          <a:sym typeface="Arial"/>
                        </a:rPr>
                        <a:t>PPG REVIEW KICK-OFF – AUGUST 2024</a:t>
                      </a:r>
                    </a:p>
                    <a:p>
                      <a:pPr marL="285750" lvl="0" indent="-285750" algn="l" rtl="0">
                        <a:spcBef>
                          <a:spcPts val="0"/>
                        </a:spcBef>
                        <a:spcAft>
                          <a:spcPts val="0"/>
                        </a:spcAft>
                        <a:buClr>
                          <a:schemeClr val="dk1"/>
                        </a:buClr>
                        <a:buSzPts val="1500"/>
                        <a:buFont typeface="Arial" panose="020B0604020202020204" pitchFamily="34" charset="0"/>
                        <a:buChar char="•"/>
                      </a:pPr>
                      <a:r>
                        <a:rPr lang="en-PH" sz="1800" b="0" u="none" strike="noStrike" cap="none" baseline="0" dirty="0">
                          <a:latin typeface="Arial" panose="020B0604020202020204" pitchFamily="34" charset="0"/>
                          <a:ea typeface="Arial"/>
                          <a:cs typeface="Arial" panose="020B0604020202020204" pitchFamily="34" charset="0"/>
                          <a:sym typeface="Arial"/>
                        </a:rPr>
                        <a:t>Reviewed 24 PPGs from August to September 2024</a:t>
                      </a:r>
                    </a:p>
                    <a:p>
                      <a:pPr marL="285750" lvl="0" indent="-285750" algn="l" rtl="0">
                        <a:spcBef>
                          <a:spcPts val="0"/>
                        </a:spcBef>
                        <a:spcAft>
                          <a:spcPts val="0"/>
                        </a:spcAft>
                        <a:buClr>
                          <a:schemeClr val="dk1"/>
                        </a:buClr>
                        <a:buSzPts val="1500"/>
                        <a:buFont typeface="Arial" panose="020B0604020202020204" pitchFamily="34" charset="0"/>
                        <a:buChar char="•"/>
                      </a:pPr>
                      <a:r>
                        <a:rPr lang="en-PH" sz="1800" b="0" u="none" strike="noStrike" cap="none" baseline="0" dirty="0">
                          <a:latin typeface="Arial" panose="020B0604020202020204" pitchFamily="34" charset="0"/>
                          <a:ea typeface="Arial"/>
                          <a:cs typeface="Arial" panose="020B0604020202020204" pitchFamily="34" charset="0"/>
                          <a:sym typeface="Arial"/>
                        </a:rPr>
                        <a:t>Approved 14 PPGs from July to September (New and Revised)</a:t>
                      </a:r>
                    </a:p>
                  </a:txBody>
                  <a:tcPr marL="68575" marR="68575" marT="0" marB="0" anchor="ctr">
                    <a:solidFill>
                      <a:schemeClr val="accent1">
                        <a:lumMod val="60000"/>
                        <a:lumOff val="40000"/>
                      </a:schemeClr>
                    </a:solidFill>
                  </a:tcPr>
                </a:tc>
                <a:extLst>
                  <a:ext uri="{0D108BD9-81ED-4DB2-BD59-A6C34878D82A}">
                    <a16:rowId xmlns:a16="http://schemas.microsoft.com/office/drawing/2014/main" val="4088219887"/>
                  </a:ext>
                </a:extLst>
              </a:tr>
            </a:tbl>
          </a:graphicData>
        </a:graphic>
      </p:graphicFrame>
      <p:pic>
        <p:nvPicPr>
          <p:cNvPr id="5" name="Picture 4">
            <a:extLst>
              <a:ext uri="{FF2B5EF4-FFF2-40B4-BE49-F238E27FC236}">
                <a16:creationId xmlns:a16="http://schemas.microsoft.com/office/drawing/2014/main" id="{81DB0938-AD85-4C7F-B00A-639E8196F271}"/>
              </a:ext>
            </a:extLst>
          </p:cNvPr>
          <p:cNvPicPr>
            <a:picLocks noChangeAspect="1"/>
          </p:cNvPicPr>
          <p:nvPr/>
        </p:nvPicPr>
        <p:blipFill>
          <a:blip r:embed="rId4"/>
          <a:stretch>
            <a:fillRect/>
          </a:stretch>
        </p:blipFill>
        <p:spPr>
          <a:xfrm>
            <a:off x="4848552" y="2670595"/>
            <a:ext cx="6214331" cy="1147261"/>
          </a:xfrm>
          <a:prstGeom prst="rect">
            <a:avLst/>
          </a:prstGeom>
        </p:spPr>
      </p:pic>
    </p:spTree>
    <p:extLst>
      <p:ext uri="{BB962C8B-B14F-4D97-AF65-F5344CB8AC3E}">
        <p14:creationId xmlns:p14="http://schemas.microsoft.com/office/powerpoint/2010/main" val="39152170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700000" flipV="1">
            <a:off x="9750013" y="-719946"/>
            <a:ext cx="1516601" cy="2336227"/>
          </a:xfrm>
          <a:custGeom>
            <a:avLst/>
            <a:gdLst/>
            <a:ahLst/>
            <a:cxnLst/>
            <a:rect l="l" t="t" r="r" b="b"/>
            <a:pathLst>
              <a:path w="2274901" h="3504340">
                <a:moveTo>
                  <a:pt x="0" y="3504341"/>
                </a:moveTo>
                <a:lnTo>
                  <a:pt x="2274901" y="3504341"/>
                </a:lnTo>
                <a:lnTo>
                  <a:pt x="2274901" y="0"/>
                </a:lnTo>
                <a:lnTo>
                  <a:pt x="0" y="0"/>
                </a:lnTo>
                <a:lnTo>
                  <a:pt x="0" y="3504341"/>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sz="933"/>
          </a:p>
        </p:txBody>
      </p:sp>
      <p:sp>
        <p:nvSpPr>
          <p:cNvPr id="4" name="Chevron 3"/>
          <p:cNvSpPr/>
          <p:nvPr/>
        </p:nvSpPr>
        <p:spPr>
          <a:xfrm>
            <a:off x="366097" y="142437"/>
            <a:ext cx="9372202" cy="525056"/>
          </a:xfrm>
          <a:prstGeom prst="chevron">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tx1"/>
              </a:solidFill>
            </a:endParaRPr>
          </a:p>
        </p:txBody>
      </p:sp>
      <p:sp>
        <p:nvSpPr>
          <p:cNvPr id="34" name="TextBox 34"/>
          <p:cNvSpPr txBox="1"/>
          <p:nvPr/>
        </p:nvSpPr>
        <p:spPr>
          <a:xfrm>
            <a:off x="734786" y="139474"/>
            <a:ext cx="6891499" cy="538609"/>
          </a:xfrm>
          <a:prstGeom prst="rect">
            <a:avLst/>
          </a:prstGeom>
        </p:spPr>
        <p:txBody>
          <a:bodyPr wrap="square" lIns="0" tIns="0" rIns="0" bIns="0" rtlCol="0" anchor="t">
            <a:spAutoFit/>
          </a:bodyPr>
          <a:lstStyle/>
          <a:p>
            <a:r>
              <a:rPr lang="en-US" sz="3500" b="1" dirty="0">
                <a:solidFill>
                  <a:srgbClr val="FEFCFC"/>
                </a:solidFill>
                <a:latin typeface="Arial" panose="020B0604020202020204" pitchFamily="34" charset="0"/>
                <a:cs typeface="Arial" panose="020B0604020202020204" pitchFamily="34" charset="0"/>
              </a:rPr>
              <a:t>ONGOING PROJECTS FOR Q4</a:t>
            </a:r>
          </a:p>
        </p:txBody>
      </p:sp>
      <p:graphicFrame>
        <p:nvGraphicFramePr>
          <p:cNvPr id="2" name="Table 6">
            <a:extLst>
              <a:ext uri="{FF2B5EF4-FFF2-40B4-BE49-F238E27FC236}">
                <a16:creationId xmlns:a16="http://schemas.microsoft.com/office/drawing/2014/main" id="{69E877CB-5DA4-4BB3-8B73-862DFFBD4014}"/>
              </a:ext>
            </a:extLst>
          </p:cNvPr>
          <p:cNvGraphicFramePr>
            <a:graphicFrameLocks noGrp="1"/>
          </p:cNvGraphicFramePr>
          <p:nvPr>
            <p:extLst>
              <p:ext uri="{D42A27DB-BD31-4B8C-83A1-F6EECF244321}">
                <p14:modId xmlns:p14="http://schemas.microsoft.com/office/powerpoint/2010/main" val="220023232"/>
              </p:ext>
            </p:extLst>
          </p:nvPr>
        </p:nvGraphicFramePr>
        <p:xfrm>
          <a:off x="400049" y="823362"/>
          <a:ext cx="11194920" cy="4964146"/>
        </p:xfrm>
        <a:graphic>
          <a:graphicData uri="http://schemas.openxmlformats.org/drawingml/2006/table">
            <a:tbl>
              <a:tblPr firstRow="1" bandRow="1">
                <a:tableStyleId>{2D5ABB26-0587-4C30-8999-92F81FD0307C}</a:tableStyleId>
              </a:tblPr>
              <a:tblGrid>
                <a:gridCol w="3731640">
                  <a:extLst>
                    <a:ext uri="{9D8B030D-6E8A-4147-A177-3AD203B41FA5}">
                      <a16:colId xmlns:a16="http://schemas.microsoft.com/office/drawing/2014/main" val="4169254038"/>
                    </a:ext>
                  </a:extLst>
                </a:gridCol>
                <a:gridCol w="3731640">
                  <a:extLst>
                    <a:ext uri="{9D8B030D-6E8A-4147-A177-3AD203B41FA5}">
                      <a16:colId xmlns:a16="http://schemas.microsoft.com/office/drawing/2014/main" val="235671734"/>
                    </a:ext>
                  </a:extLst>
                </a:gridCol>
                <a:gridCol w="3731640">
                  <a:extLst>
                    <a:ext uri="{9D8B030D-6E8A-4147-A177-3AD203B41FA5}">
                      <a16:colId xmlns:a16="http://schemas.microsoft.com/office/drawing/2014/main" val="1507927712"/>
                    </a:ext>
                  </a:extLst>
                </a:gridCol>
              </a:tblGrid>
              <a:tr h="831435">
                <a:tc>
                  <a:txBody>
                    <a:bodyPr/>
                    <a:lstStyle/>
                    <a:p>
                      <a:pPr algn="ctr"/>
                      <a:r>
                        <a:rPr lang="en-PH" b="1" dirty="0">
                          <a:solidFill>
                            <a:schemeClr val="bg1"/>
                          </a:solidFill>
                          <a:latin typeface="Arial" panose="020B0604020202020204" pitchFamily="34" charset="0"/>
                          <a:cs typeface="Arial" panose="020B0604020202020204" pitchFamily="34" charset="0"/>
                        </a:rPr>
                        <a:t>AREA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ACTIVITIES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TIMELINE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71127218"/>
                  </a:ext>
                </a:extLst>
              </a:tr>
              <a:tr h="23585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2400" b="1" dirty="0">
                          <a:solidFill>
                            <a:srgbClr val="002060"/>
                          </a:solidFill>
                          <a:latin typeface="Arial" panose="020B0604020202020204" pitchFamily="34" charset="0"/>
                          <a:cs typeface="Arial" panose="020B0604020202020204" pitchFamily="34" charset="0"/>
                        </a:rPr>
                        <a:t>STATUTORY AND REGULATORY COMPLIANCE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l"/>
                      <a:r>
                        <a:rPr lang="en-PH" sz="2000" b="1" u="sng" dirty="0">
                          <a:solidFill>
                            <a:srgbClr val="002060"/>
                          </a:solidFill>
                          <a:latin typeface="Arial" panose="020B0604020202020204" pitchFamily="34" charset="0"/>
                          <a:cs typeface="Arial" panose="020B0604020202020204" pitchFamily="34" charset="0"/>
                        </a:rPr>
                        <a:t>FSSC 22000 Version 6 Internal Training (Online)</a:t>
                      </a:r>
                    </a:p>
                    <a:p>
                      <a:pPr marL="285750" indent="-285750" algn="just">
                        <a:buFont typeface="Wingdings" panose="05000000000000000000" pitchFamily="2" charset="2"/>
                        <a:buChar char="§"/>
                      </a:pPr>
                      <a:r>
                        <a:rPr lang="en-PH" b="0" dirty="0">
                          <a:latin typeface="Arial" panose="020B0604020202020204" pitchFamily="34" charset="0"/>
                          <a:cs typeface="Arial" panose="020B0604020202020204" pitchFamily="34" charset="0"/>
                        </a:rPr>
                        <a:t>Ensures that the employees effectively implements and maintains the food safety management system (FSMS) in compliance with the certification requirements.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PH" dirty="0">
                          <a:latin typeface="Arial" panose="020B0604020202020204" pitchFamily="34" charset="0"/>
                          <a:cs typeface="Arial" panose="020B0604020202020204" pitchFamily="34" charset="0"/>
                        </a:rPr>
                        <a:t>November 2024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3715742"/>
                  </a:ext>
                </a:extLst>
              </a:tr>
              <a:tr h="17742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2400" b="1" dirty="0">
                          <a:solidFill>
                            <a:srgbClr val="002060"/>
                          </a:solidFill>
                          <a:latin typeface="Arial" panose="020B0604020202020204" pitchFamily="34" charset="0"/>
                          <a:cs typeface="Arial" panose="020B0604020202020204" pitchFamily="34" charset="0"/>
                        </a:rPr>
                        <a:t>PROCESS IMPROVEMENT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l"/>
                      <a:r>
                        <a:rPr lang="en-PH" sz="2000" b="1" u="sng" dirty="0">
                          <a:solidFill>
                            <a:srgbClr val="002060"/>
                          </a:solidFill>
                          <a:latin typeface="Arial" panose="020B0604020202020204" pitchFamily="34" charset="0"/>
                          <a:cs typeface="Arial" panose="020B0604020202020204" pitchFamily="34" charset="0"/>
                        </a:rPr>
                        <a:t>Innovation Policy</a:t>
                      </a:r>
                    </a:p>
                    <a:p>
                      <a:pPr marL="285750" indent="-285750" algn="just">
                        <a:buFont typeface="Wingdings" panose="05000000000000000000" pitchFamily="2" charset="2"/>
                        <a:buChar char="§"/>
                      </a:pPr>
                      <a:r>
                        <a:rPr lang="en-PH" b="0" dirty="0">
                          <a:latin typeface="Arial" panose="020B0604020202020204" pitchFamily="34" charset="0"/>
                          <a:cs typeface="Arial" panose="020B0604020202020204" pitchFamily="34" charset="0"/>
                        </a:rPr>
                        <a:t>Establishment of innovation guidelines and its </a:t>
                      </a:r>
                      <a:r>
                        <a:rPr lang="en-PH" b="0" dirty="0" err="1">
                          <a:latin typeface="Arial" panose="020B0604020202020204" pitchFamily="34" charset="0"/>
                          <a:cs typeface="Arial" panose="020B0604020202020204" pitchFamily="34" charset="0"/>
                        </a:rPr>
                        <a:t>critera</a:t>
                      </a:r>
                      <a:r>
                        <a:rPr lang="en-PH" b="0" dirty="0">
                          <a:latin typeface="Arial" panose="020B0604020202020204" pitchFamily="34" charset="0"/>
                          <a:cs typeface="Arial" panose="020B0604020202020204"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PH" dirty="0">
                          <a:latin typeface="Arial" panose="020B0604020202020204" pitchFamily="34" charset="0"/>
                          <a:cs typeface="Arial" panose="020B0604020202020204" pitchFamily="34" charset="0"/>
                        </a:rPr>
                        <a:t>November 2024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964083417"/>
                  </a:ext>
                </a:extLst>
              </a:tr>
            </a:tbl>
          </a:graphicData>
        </a:graphic>
      </p:graphicFrame>
    </p:spTree>
    <p:extLst>
      <p:ext uri="{BB962C8B-B14F-4D97-AF65-F5344CB8AC3E}">
        <p14:creationId xmlns:p14="http://schemas.microsoft.com/office/powerpoint/2010/main" val="429555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700000" flipV="1">
            <a:off x="9750013" y="-719946"/>
            <a:ext cx="1516601" cy="2336227"/>
          </a:xfrm>
          <a:custGeom>
            <a:avLst/>
            <a:gdLst/>
            <a:ahLst/>
            <a:cxnLst/>
            <a:rect l="l" t="t" r="r" b="b"/>
            <a:pathLst>
              <a:path w="2274901" h="3504340">
                <a:moveTo>
                  <a:pt x="0" y="3504341"/>
                </a:moveTo>
                <a:lnTo>
                  <a:pt x="2274901" y="3504341"/>
                </a:lnTo>
                <a:lnTo>
                  <a:pt x="2274901" y="0"/>
                </a:lnTo>
                <a:lnTo>
                  <a:pt x="0" y="0"/>
                </a:lnTo>
                <a:lnTo>
                  <a:pt x="0" y="3504341"/>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sz="933"/>
          </a:p>
        </p:txBody>
      </p:sp>
      <p:sp>
        <p:nvSpPr>
          <p:cNvPr id="4" name="Chevron 3"/>
          <p:cNvSpPr/>
          <p:nvPr/>
        </p:nvSpPr>
        <p:spPr>
          <a:xfrm>
            <a:off x="366097" y="142437"/>
            <a:ext cx="9372202" cy="525056"/>
          </a:xfrm>
          <a:prstGeom prst="chevron">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tx1"/>
              </a:solidFill>
            </a:endParaRPr>
          </a:p>
        </p:txBody>
      </p:sp>
      <p:sp>
        <p:nvSpPr>
          <p:cNvPr id="34" name="TextBox 34"/>
          <p:cNvSpPr txBox="1"/>
          <p:nvPr/>
        </p:nvSpPr>
        <p:spPr>
          <a:xfrm>
            <a:off x="734786" y="139474"/>
            <a:ext cx="6891499" cy="538609"/>
          </a:xfrm>
          <a:prstGeom prst="rect">
            <a:avLst/>
          </a:prstGeom>
        </p:spPr>
        <p:txBody>
          <a:bodyPr wrap="square" lIns="0" tIns="0" rIns="0" bIns="0" rtlCol="0" anchor="t">
            <a:spAutoFit/>
          </a:bodyPr>
          <a:lstStyle/>
          <a:p>
            <a:r>
              <a:rPr lang="en-US" sz="3500" b="1" dirty="0">
                <a:solidFill>
                  <a:srgbClr val="FEFCFC"/>
                </a:solidFill>
                <a:latin typeface="Arial" panose="020B0604020202020204" pitchFamily="34" charset="0"/>
                <a:cs typeface="Arial" panose="020B0604020202020204" pitchFamily="34" charset="0"/>
              </a:rPr>
              <a:t>ONGOING PROJECTS FOR Q4</a:t>
            </a:r>
          </a:p>
        </p:txBody>
      </p:sp>
      <p:graphicFrame>
        <p:nvGraphicFramePr>
          <p:cNvPr id="2" name="Table 6">
            <a:extLst>
              <a:ext uri="{FF2B5EF4-FFF2-40B4-BE49-F238E27FC236}">
                <a16:creationId xmlns:a16="http://schemas.microsoft.com/office/drawing/2014/main" id="{69E877CB-5DA4-4BB3-8B73-862DFFBD4014}"/>
              </a:ext>
            </a:extLst>
          </p:cNvPr>
          <p:cNvGraphicFramePr>
            <a:graphicFrameLocks noGrp="1"/>
          </p:cNvGraphicFramePr>
          <p:nvPr>
            <p:extLst>
              <p:ext uri="{D42A27DB-BD31-4B8C-83A1-F6EECF244321}">
                <p14:modId xmlns:p14="http://schemas.microsoft.com/office/powerpoint/2010/main" val="971295969"/>
              </p:ext>
            </p:extLst>
          </p:nvPr>
        </p:nvGraphicFramePr>
        <p:xfrm>
          <a:off x="400049" y="823362"/>
          <a:ext cx="11194920" cy="4647798"/>
        </p:xfrm>
        <a:graphic>
          <a:graphicData uri="http://schemas.openxmlformats.org/drawingml/2006/table">
            <a:tbl>
              <a:tblPr firstRow="1" bandRow="1">
                <a:tableStyleId>{2D5ABB26-0587-4C30-8999-92F81FD0307C}</a:tableStyleId>
              </a:tblPr>
              <a:tblGrid>
                <a:gridCol w="3731640">
                  <a:extLst>
                    <a:ext uri="{9D8B030D-6E8A-4147-A177-3AD203B41FA5}">
                      <a16:colId xmlns:a16="http://schemas.microsoft.com/office/drawing/2014/main" val="4169254038"/>
                    </a:ext>
                  </a:extLst>
                </a:gridCol>
                <a:gridCol w="3731640">
                  <a:extLst>
                    <a:ext uri="{9D8B030D-6E8A-4147-A177-3AD203B41FA5}">
                      <a16:colId xmlns:a16="http://schemas.microsoft.com/office/drawing/2014/main" val="235671734"/>
                    </a:ext>
                  </a:extLst>
                </a:gridCol>
                <a:gridCol w="3731640">
                  <a:extLst>
                    <a:ext uri="{9D8B030D-6E8A-4147-A177-3AD203B41FA5}">
                      <a16:colId xmlns:a16="http://schemas.microsoft.com/office/drawing/2014/main" val="1507927712"/>
                    </a:ext>
                  </a:extLst>
                </a:gridCol>
              </a:tblGrid>
              <a:tr h="831435">
                <a:tc>
                  <a:txBody>
                    <a:bodyPr/>
                    <a:lstStyle/>
                    <a:p>
                      <a:pPr algn="ctr"/>
                      <a:r>
                        <a:rPr lang="en-PH" b="1" dirty="0">
                          <a:solidFill>
                            <a:schemeClr val="bg1"/>
                          </a:solidFill>
                          <a:latin typeface="Arial" panose="020B0604020202020204" pitchFamily="34" charset="0"/>
                          <a:cs typeface="Arial" panose="020B0604020202020204" pitchFamily="34" charset="0"/>
                        </a:rPr>
                        <a:t>AREA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ACTIVITIES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TIMELINE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71127218"/>
                  </a:ext>
                </a:extLst>
              </a:tr>
              <a:tr h="1774203">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2400" b="1" dirty="0">
                          <a:solidFill>
                            <a:srgbClr val="002060"/>
                          </a:solidFill>
                          <a:latin typeface="Arial" panose="020B0604020202020204" pitchFamily="34" charset="0"/>
                          <a:cs typeface="Arial" panose="020B0604020202020204" pitchFamily="34" charset="0"/>
                        </a:rPr>
                        <a:t>PROCESS AUTOMATION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l"/>
                      <a:r>
                        <a:rPr lang="en-PH" sz="2000" b="1" u="sng" dirty="0">
                          <a:solidFill>
                            <a:srgbClr val="002060"/>
                          </a:solidFill>
                          <a:latin typeface="Arial" panose="020B0604020202020204" pitchFamily="34" charset="0"/>
                          <a:cs typeface="Arial" panose="020B0604020202020204" pitchFamily="34" charset="0"/>
                        </a:rPr>
                        <a:t>W - SMART</a:t>
                      </a:r>
                    </a:p>
                    <a:p>
                      <a:pPr marL="285750" indent="-285750" algn="just">
                        <a:buFont typeface="Wingdings" panose="05000000000000000000" pitchFamily="2" charset="2"/>
                        <a:buChar char="§"/>
                      </a:pPr>
                      <a:r>
                        <a:rPr lang="en-PH" b="0" dirty="0">
                          <a:latin typeface="Arial" panose="020B0604020202020204" pitchFamily="34" charset="0"/>
                          <a:cs typeface="Arial" panose="020B0604020202020204" pitchFamily="34" charset="0"/>
                        </a:rPr>
                        <a:t>An inhouse automated system for purchasing process integrated to </a:t>
                      </a:r>
                      <a:r>
                        <a:rPr lang="en-PH" b="0" dirty="0" err="1">
                          <a:latin typeface="Arial" panose="020B0604020202020204" pitchFamily="34" charset="0"/>
                          <a:cs typeface="Arial" panose="020B0604020202020204" pitchFamily="34" charset="0"/>
                        </a:rPr>
                        <a:t>Netsuite</a:t>
                      </a:r>
                      <a:r>
                        <a:rPr lang="en-PH" b="0" dirty="0">
                          <a:latin typeface="Arial" panose="020B0604020202020204" pitchFamily="34" charset="0"/>
                          <a:cs typeface="Arial" panose="020B0604020202020204" pitchFamily="34" charset="0"/>
                        </a:rPr>
                        <a:t> with unlimited number of users. This will have a cost reduction of Php 584,292.00 per year.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PH" dirty="0">
                          <a:latin typeface="Arial" panose="020B0604020202020204" pitchFamily="34" charset="0"/>
                          <a:cs typeface="Arial" panose="020B0604020202020204" pitchFamily="34" charset="0"/>
                        </a:rPr>
                        <a:t>November 29, 2024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3715742"/>
                  </a:ext>
                </a:extLst>
              </a:tr>
              <a:tr h="1774203">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PH" sz="2400" b="1" dirty="0">
                        <a:solidFill>
                          <a:srgbClr val="002060"/>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l"/>
                      <a:r>
                        <a:rPr lang="en-PH" sz="2000" b="1" u="sng" dirty="0">
                          <a:solidFill>
                            <a:srgbClr val="002060"/>
                          </a:solidFill>
                          <a:latin typeface="Arial" panose="020B0604020202020204" pitchFamily="34" charset="0"/>
                          <a:cs typeface="Arial" panose="020B0604020202020204" pitchFamily="34" charset="0"/>
                        </a:rPr>
                        <a:t>Audit Portal</a:t>
                      </a:r>
                    </a:p>
                    <a:p>
                      <a:pPr marL="285750" indent="-285750" algn="just">
                        <a:buFont typeface="Wingdings" panose="05000000000000000000" pitchFamily="2" charset="2"/>
                        <a:buChar char="§"/>
                      </a:pPr>
                      <a:r>
                        <a:rPr lang="en-PH" b="0" dirty="0">
                          <a:latin typeface="Arial" panose="020B0604020202020204" pitchFamily="34" charset="0"/>
                          <a:cs typeface="Arial" panose="020B0604020202020204" pitchFamily="34" charset="0"/>
                        </a:rPr>
                        <a:t>To digitize the audit and corrective action reporting process to reduce the approval time and closure time for corrective actions.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PH" dirty="0">
                          <a:latin typeface="Arial" panose="020B0604020202020204" pitchFamily="34" charset="0"/>
                          <a:cs typeface="Arial" panose="020B0604020202020204" pitchFamily="34" charset="0"/>
                        </a:rPr>
                        <a:t>December 2024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964083417"/>
                  </a:ext>
                </a:extLst>
              </a:tr>
            </a:tbl>
          </a:graphicData>
        </a:graphic>
      </p:graphicFrame>
    </p:spTree>
    <p:extLst>
      <p:ext uri="{BB962C8B-B14F-4D97-AF65-F5344CB8AC3E}">
        <p14:creationId xmlns:p14="http://schemas.microsoft.com/office/powerpoint/2010/main" val="3866275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72765" y="228568"/>
            <a:ext cx="9788835" cy="564322"/>
          </a:xfrm>
          <a:prstGeom prst="rect">
            <a:avLst/>
          </a:prstGeom>
        </p:spPr>
        <p:txBody>
          <a:bodyPr wrap="square" lIns="0" tIns="0" rIns="0" bIns="0" rtlCol="0" anchor="ctr">
            <a:spAutoFit/>
          </a:bodyPr>
          <a:lstStyle/>
          <a:p>
            <a:r>
              <a:rPr lang="en-US" sz="3667" b="1" dirty="0">
                <a:solidFill>
                  <a:srgbClr val="000066"/>
                </a:solidFill>
                <a:latin typeface="Arial" panose="020B0604020202020204" pitchFamily="34" charset="0"/>
                <a:cs typeface="Arial" panose="020B0604020202020204" pitchFamily="34" charset="0"/>
              </a:rPr>
              <a:t>AGENDA</a:t>
            </a:r>
          </a:p>
        </p:txBody>
      </p:sp>
      <p:pic>
        <p:nvPicPr>
          <p:cNvPr id="25" name="image1.png"/>
          <p:cNvPicPr/>
          <p:nvPr/>
        </p:nvPicPr>
        <p:blipFill>
          <a:blip r:embed="rId3"/>
          <a:srcRect/>
          <a:stretch>
            <a:fillRect/>
          </a:stretch>
        </p:blipFill>
        <p:spPr>
          <a:xfrm>
            <a:off x="10417377" y="6409861"/>
            <a:ext cx="1635927" cy="363220"/>
          </a:xfrm>
          <a:prstGeom prst="rect">
            <a:avLst/>
          </a:prstGeom>
          <a:ln/>
        </p:spPr>
      </p:pic>
      <p:sp>
        <p:nvSpPr>
          <p:cNvPr id="18" name="Flowchart: Preparation 17"/>
          <p:cNvSpPr/>
          <p:nvPr/>
        </p:nvSpPr>
        <p:spPr>
          <a:xfrm>
            <a:off x="8387947" y="6519870"/>
            <a:ext cx="2405285" cy="1607993"/>
          </a:xfrm>
          <a:prstGeom prst="flowChartPreparation">
            <a:avLst/>
          </a:prstGeom>
          <a:solidFill>
            <a:srgbClr val="2F7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Flowchart: Preparation 18"/>
          <p:cNvSpPr/>
          <p:nvPr/>
        </p:nvSpPr>
        <p:spPr>
          <a:xfrm>
            <a:off x="-965893" y="6172200"/>
            <a:ext cx="2405285" cy="1607993"/>
          </a:xfrm>
          <a:prstGeom prst="flowChartPreparation">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 name="Rectangle 20"/>
          <p:cNvSpPr/>
          <p:nvPr/>
        </p:nvSpPr>
        <p:spPr>
          <a:xfrm>
            <a:off x="0" y="6519869"/>
            <a:ext cx="9412961" cy="1591627"/>
          </a:xfrm>
          <a:prstGeom prst="rect">
            <a:avLst/>
          </a:prstGeom>
          <a:solidFill>
            <a:srgbClr val="2F7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4" name="Straight Connector 3"/>
          <p:cNvCxnSpPr/>
          <p:nvPr/>
        </p:nvCxnSpPr>
        <p:spPr>
          <a:xfrm flipV="1">
            <a:off x="441959" y="792857"/>
            <a:ext cx="11155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318DB15E-141C-4526-8D53-E9F78660585B}"/>
              </a:ext>
            </a:extLst>
          </p:cNvPr>
          <p:cNvGraphicFramePr>
            <a:graphicFrameLocks noGrp="1"/>
          </p:cNvGraphicFramePr>
          <p:nvPr>
            <p:extLst>
              <p:ext uri="{D42A27DB-BD31-4B8C-83A1-F6EECF244321}">
                <p14:modId xmlns:p14="http://schemas.microsoft.com/office/powerpoint/2010/main" val="4166137693"/>
              </p:ext>
            </p:extLst>
          </p:nvPr>
        </p:nvGraphicFramePr>
        <p:xfrm>
          <a:off x="487279" y="1041400"/>
          <a:ext cx="10942719" cy="4108457"/>
        </p:xfrm>
        <a:graphic>
          <a:graphicData uri="http://schemas.openxmlformats.org/drawingml/2006/table">
            <a:tbl>
              <a:tblPr firstRow="1" bandRow="1">
                <a:tableStyleId>{5C22544A-7EE6-4342-B048-85BDC9FD1C3A}</a:tableStyleId>
              </a:tblPr>
              <a:tblGrid>
                <a:gridCol w="3647573">
                  <a:extLst>
                    <a:ext uri="{9D8B030D-6E8A-4147-A177-3AD203B41FA5}">
                      <a16:colId xmlns:a16="http://schemas.microsoft.com/office/drawing/2014/main" val="2591098619"/>
                    </a:ext>
                  </a:extLst>
                </a:gridCol>
                <a:gridCol w="3647573">
                  <a:extLst>
                    <a:ext uri="{9D8B030D-6E8A-4147-A177-3AD203B41FA5}">
                      <a16:colId xmlns:a16="http://schemas.microsoft.com/office/drawing/2014/main" val="1223699114"/>
                    </a:ext>
                  </a:extLst>
                </a:gridCol>
                <a:gridCol w="3647573">
                  <a:extLst>
                    <a:ext uri="{9D8B030D-6E8A-4147-A177-3AD203B41FA5}">
                      <a16:colId xmlns:a16="http://schemas.microsoft.com/office/drawing/2014/main" val="2210953448"/>
                    </a:ext>
                  </a:extLst>
                </a:gridCol>
              </a:tblGrid>
              <a:tr h="406401">
                <a:tc>
                  <a:txBody>
                    <a:bodyPr/>
                    <a:lstStyle/>
                    <a:p>
                      <a:pPr algn="ctr"/>
                      <a:r>
                        <a:rPr lang="en-US" sz="1700" dirty="0">
                          <a:solidFill>
                            <a:schemeClr val="tx1"/>
                          </a:solidFill>
                          <a:latin typeface="Arial" panose="020B0604020202020204" pitchFamily="34" charset="0"/>
                          <a:cs typeface="Arial" panose="020B0604020202020204" pitchFamily="34" charset="0"/>
                        </a:rPr>
                        <a:t>TIME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700" dirty="0">
                          <a:solidFill>
                            <a:schemeClr val="tx1"/>
                          </a:solidFill>
                          <a:latin typeface="Arial" panose="020B0604020202020204" pitchFamily="34" charset="0"/>
                          <a:cs typeface="Arial" panose="020B0604020202020204" pitchFamily="34" charset="0"/>
                        </a:rPr>
                        <a:t>TOPIC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700" dirty="0">
                          <a:solidFill>
                            <a:schemeClr val="tx1"/>
                          </a:solidFill>
                          <a:latin typeface="Arial" panose="020B0604020202020204" pitchFamily="34" charset="0"/>
                          <a:cs typeface="Arial" panose="020B0604020202020204" pitchFamily="34" charset="0"/>
                        </a:rPr>
                        <a:t>PRESENTER</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33873114"/>
                  </a:ext>
                </a:extLst>
              </a:tr>
              <a:tr h="822960">
                <a:tc>
                  <a:txBody>
                    <a:bodyPr/>
                    <a:lstStyle/>
                    <a:p>
                      <a:r>
                        <a:rPr lang="en-US" sz="1700" dirty="0">
                          <a:solidFill>
                            <a:schemeClr val="tx1"/>
                          </a:solidFill>
                          <a:latin typeface="Arial" panose="020B0604020202020204" pitchFamily="34" charset="0"/>
                          <a:cs typeface="Arial" panose="020B0604020202020204" pitchFamily="34" charset="0"/>
                        </a:rPr>
                        <a:t>9:30 am – 9:45 am</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700" dirty="0">
                          <a:solidFill>
                            <a:schemeClr val="tx1"/>
                          </a:solidFill>
                          <a:latin typeface="Arial" panose="020B0604020202020204" pitchFamily="34" charset="0"/>
                          <a:cs typeface="Arial" panose="020B0604020202020204" pitchFamily="34" charset="0"/>
                        </a:rPr>
                        <a:t>Introduction and Discussion of Minutes of the Meeting (Q2)</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700" dirty="0" err="1">
                          <a:solidFill>
                            <a:schemeClr val="tx1"/>
                          </a:solidFill>
                          <a:latin typeface="Arial" panose="020B0604020202020204" pitchFamily="34" charset="0"/>
                          <a:cs typeface="Arial" panose="020B0604020202020204" pitchFamily="34" charset="0"/>
                        </a:rPr>
                        <a:t>Cris</a:t>
                      </a:r>
                      <a:r>
                        <a:rPr lang="en-US" sz="1700" dirty="0">
                          <a:solidFill>
                            <a:schemeClr val="tx1"/>
                          </a:solidFill>
                          <a:latin typeface="Arial" panose="020B0604020202020204" pitchFamily="34" charset="0"/>
                          <a:cs typeface="Arial" panose="020B0604020202020204" pitchFamily="34" charset="0"/>
                        </a:rPr>
                        <a:t> Dela Cruz</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96764137"/>
                  </a:ext>
                </a:extLst>
              </a:tr>
              <a:tr h="584198">
                <a:tc>
                  <a:txBody>
                    <a:bodyPr/>
                    <a:lstStyle/>
                    <a:p>
                      <a:r>
                        <a:rPr lang="en-US" sz="1700" dirty="0">
                          <a:solidFill>
                            <a:schemeClr val="tx1"/>
                          </a:solidFill>
                          <a:latin typeface="Arial" panose="020B0604020202020204" pitchFamily="34" charset="0"/>
                          <a:cs typeface="Arial" panose="020B0604020202020204" pitchFamily="34" charset="0"/>
                        </a:rPr>
                        <a:t>9:45 am – 10:00 am</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lang="en-US" sz="1700" kern="1200" dirty="0">
                          <a:solidFill>
                            <a:schemeClr val="tx1"/>
                          </a:solidFill>
                          <a:latin typeface="Arial" panose="020B0604020202020204" pitchFamily="34" charset="0"/>
                          <a:ea typeface="+mn-ea"/>
                          <a:cs typeface="Arial" panose="020B0604020202020204" pitchFamily="34" charset="0"/>
                        </a:rPr>
                        <a:t>Human Resources</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dirty="0">
                          <a:solidFill>
                            <a:schemeClr val="tx1"/>
                          </a:solidFill>
                          <a:latin typeface="Arial" panose="020B0604020202020204" pitchFamily="34" charset="0"/>
                          <a:ea typeface="+mn-ea"/>
                          <a:cs typeface="Arial" panose="020B0604020202020204" pitchFamily="34" charset="0"/>
                        </a:rPr>
                        <a:t>Juliet </a:t>
                      </a:r>
                      <a:r>
                        <a:rPr lang="en-US" sz="1700" kern="1200" dirty="0" err="1">
                          <a:solidFill>
                            <a:schemeClr val="tx1"/>
                          </a:solidFill>
                          <a:latin typeface="Arial" panose="020B0604020202020204" pitchFamily="34" charset="0"/>
                          <a:ea typeface="+mn-ea"/>
                          <a:cs typeface="Arial" panose="020B0604020202020204" pitchFamily="34" charset="0"/>
                        </a:rPr>
                        <a:t>Reamillo</a:t>
                      </a:r>
                      <a:endParaRPr lang="en-US" sz="1700" kern="1200" dirty="0">
                        <a:solidFill>
                          <a:schemeClr val="tx1"/>
                        </a:solidFill>
                        <a:latin typeface="Arial" panose="020B0604020202020204" pitchFamily="34" charset="0"/>
                        <a:ea typeface="+mn-ea"/>
                        <a:cs typeface="Arial" panose="020B0604020202020204" pitchFamily="34" charset="0"/>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3259156"/>
                  </a:ext>
                </a:extLst>
              </a:tr>
              <a:tr h="542304">
                <a:tc>
                  <a:txBody>
                    <a:bodyPr/>
                    <a:lstStyle/>
                    <a:p>
                      <a:r>
                        <a:rPr lang="en-US" sz="1700" dirty="0">
                          <a:solidFill>
                            <a:schemeClr val="tx1"/>
                          </a:solidFill>
                          <a:latin typeface="Arial" panose="020B0604020202020204" pitchFamily="34" charset="0"/>
                          <a:cs typeface="Arial" panose="020B0604020202020204" pitchFamily="34" charset="0"/>
                        </a:rPr>
                        <a:t>10:00 am – 10:15 am</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sz="1700" kern="1200" dirty="0">
                          <a:solidFill>
                            <a:schemeClr val="tx1"/>
                          </a:solidFill>
                          <a:latin typeface="Arial" panose="020B0604020202020204" pitchFamily="34" charset="0"/>
                          <a:ea typeface="+mn-ea"/>
                          <a:cs typeface="Arial" panose="020B0604020202020204" pitchFamily="34" charset="0"/>
                        </a:rPr>
                        <a:t>IT </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700" dirty="0">
                          <a:solidFill>
                            <a:schemeClr val="tx1"/>
                          </a:solidFill>
                          <a:latin typeface="Arial" panose="020B0604020202020204" pitchFamily="34" charset="0"/>
                          <a:cs typeface="Arial" panose="020B0604020202020204" pitchFamily="34" charset="0"/>
                        </a:rPr>
                        <a:t>Renz </a:t>
                      </a:r>
                      <a:r>
                        <a:rPr lang="en-US" sz="1700" dirty="0" err="1">
                          <a:solidFill>
                            <a:schemeClr val="tx1"/>
                          </a:solidFill>
                          <a:latin typeface="Arial" panose="020B0604020202020204" pitchFamily="34" charset="0"/>
                          <a:cs typeface="Arial" panose="020B0604020202020204" pitchFamily="34" charset="0"/>
                        </a:rPr>
                        <a:t>Cabato</a:t>
                      </a:r>
                      <a:endParaRPr lang="en-US" sz="1700" dirty="0">
                        <a:solidFill>
                          <a:schemeClr val="tx1"/>
                        </a:solidFill>
                        <a:latin typeface="Arial" panose="020B0604020202020204" pitchFamily="34" charset="0"/>
                        <a:cs typeface="Arial" panose="020B0604020202020204" pitchFamily="34" charset="0"/>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3796872"/>
                  </a:ext>
                </a:extLst>
              </a:tr>
              <a:tr h="584198">
                <a:tc>
                  <a:txBody>
                    <a:bodyPr/>
                    <a:lstStyle/>
                    <a:p>
                      <a:r>
                        <a:rPr lang="en-US" sz="1700" dirty="0">
                          <a:solidFill>
                            <a:schemeClr val="tx1"/>
                          </a:solidFill>
                          <a:latin typeface="Arial" panose="020B0604020202020204" pitchFamily="34" charset="0"/>
                          <a:cs typeface="Arial" panose="020B0604020202020204" pitchFamily="34" charset="0"/>
                        </a:rPr>
                        <a:t>10:15 am– 10: 30 am</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700" dirty="0">
                          <a:solidFill>
                            <a:schemeClr val="tx1"/>
                          </a:solidFill>
                          <a:latin typeface="Arial" panose="020B0604020202020204" pitchFamily="34" charset="0"/>
                          <a:cs typeface="Arial" panose="020B0604020202020204" pitchFamily="34" charset="0"/>
                        </a:rPr>
                        <a:t>Business Process/QMSC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700" dirty="0">
                          <a:solidFill>
                            <a:schemeClr val="tx1"/>
                          </a:solidFill>
                          <a:latin typeface="Arial" panose="020B0604020202020204" pitchFamily="34" charset="0"/>
                          <a:cs typeface="Arial" panose="020B0604020202020204" pitchFamily="34" charset="0"/>
                        </a:rPr>
                        <a:t>Nicole </a:t>
                      </a:r>
                      <a:r>
                        <a:rPr lang="en-US" sz="1700" dirty="0" err="1">
                          <a:solidFill>
                            <a:schemeClr val="tx1"/>
                          </a:solidFill>
                          <a:latin typeface="Arial" panose="020B0604020202020204" pitchFamily="34" charset="0"/>
                          <a:cs typeface="Arial" panose="020B0604020202020204" pitchFamily="34" charset="0"/>
                        </a:rPr>
                        <a:t>Tumaneng</a:t>
                      </a:r>
                      <a:endParaRPr lang="en-US" sz="1700" dirty="0">
                        <a:solidFill>
                          <a:schemeClr val="tx1"/>
                        </a:solidFill>
                        <a:latin typeface="Arial" panose="020B0604020202020204" pitchFamily="34" charset="0"/>
                        <a:cs typeface="Arial" panose="020B0604020202020204" pitchFamily="34" charset="0"/>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7562124"/>
                  </a:ext>
                </a:extLst>
              </a:tr>
              <a:tr h="584198">
                <a:tc>
                  <a:txBody>
                    <a:bodyPr/>
                    <a:lstStyle/>
                    <a:p>
                      <a:r>
                        <a:rPr lang="en-US" sz="1700" kern="1200" dirty="0">
                          <a:solidFill>
                            <a:schemeClr val="tx1"/>
                          </a:solidFill>
                          <a:latin typeface="Arial" panose="020B0604020202020204" pitchFamily="34" charset="0"/>
                          <a:ea typeface="+mn-ea"/>
                          <a:cs typeface="Arial" panose="020B0604020202020204" pitchFamily="34" charset="0"/>
                        </a:rPr>
                        <a:t>10:30 am – 10:45 am</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700" kern="1200" dirty="0">
                          <a:solidFill>
                            <a:schemeClr val="tx1"/>
                          </a:solidFill>
                          <a:latin typeface="Arial" panose="020B0604020202020204" pitchFamily="34" charset="0"/>
                          <a:ea typeface="+mn-ea"/>
                          <a:cs typeface="Arial" panose="020B0604020202020204" pitchFamily="34" charset="0"/>
                        </a:rPr>
                        <a:t>Internal Audit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700" kern="1200" dirty="0">
                          <a:solidFill>
                            <a:schemeClr val="tx1"/>
                          </a:solidFill>
                          <a:latin typeface="Arial" panose="020B0604020202020204" pitchFamily="34" charset="0"/>
                          <a:ea typeface="+mn-ea"/>
                          <a:cs typeface="Arial" panose="020B0604020202020204" pitchFamily="34" charset="0"/>
                        </a:rPr>
                        <a:t>Bea Bernardino</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7543236"/>
                  </a:ext>
                </a:extLst>
              </a:tr>
              <a:tr h="584198">
                <a:tc>
                  <a:txBody>
                    <a:bodyPr/>
                    <a:lstStyle/>
                    <a:p>
                      <a:r>
                        <a:rPr lang="en-US" sz="1700" kern="1200" dirty="0">
                          <a:solidFill>
                            <a:schemeClr val="tx1"/>
                          </a:solidFill>
                          <a:latin typeface="Arial" panose="020B0604020202020204" pitchFamily="34" charset="0"/>
                          <a:ea typeface="+mn-ea"/>
                          <a:cs typeface="Arial" panose="020B0604020202020204" pitchFamily="34" charset="0"/>
                        </a:rPr>
                        <a:t>10:45 am – 11:00 am</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700" kern="1200" dirty="0">
                          <a:solidFill>
                            <a:schemeClr val="tx1"/>
                          </a:solidFill>
                          <a:latin typeface="Arial" panose="020B0604020202020204" pitchFamily="34" charset="0"/>
                          <a:ea typeface="+mn-ea"/>
                          <a:cs typeface="Arial" panose="020B0604020202020204" pitchFamily="34" charset="0"/>
                        </a:rPr>
                        <a:t>Question and Answers</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700" kern="1200" dirty="0">
                        <a:solidFill>
                          <a:schemeClr val="tx1"/>
                        </a:solidFill>
                        <a:latin typeface="Arial" panose="020B0604020202020204" pitchFamily="34" charset="0"/>
                        <a:ea typeface="+mn-ea"/>
                        <a:cs typeface="Arial" panose="020B0604020202020204" pitchFamily="34" charset="0"/>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7424703"/>
                  </a:ext>
                </a:extLst>
              </a:tr>
            </a:tbl>
          </a:graphicData>
        </a:graphic>
      </p:graphicFrame>
    </p:spTree>
    <p:extLst>
      <p:ext uri="{BB962C8B-B14F-4D97-AF65-F5344CB8AC3E}">
        <p14:creationId xmlns:p14="http://schemas.microsoft.com/office/powerpoint/2010/main" val="377783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Flowchart: Alternate Process 30"/>
          <p:cNvSpPr/>
          <p:nvPr/>
        </p:nvSpPr>
        <p:spPr>
          <a:xfrm>
            <a:off x="66261" y="702314"/>
            <a:ext cx="2964933" cy="1479010"/>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PH" sz="2000" b="1" dirty="0">
                <a:solidFill>
                  <a:srgbClr val="002060"/>
                </a:solidFill>
                <a:latin typeface="Arial" panose="020B0604020202020204" pitchFamily="34" charset="0"/>
                <a:cs typeface="Arial" panose="020B0604020202020204" pitchFamily="34" charset="0"/>
              </a:rPr>
              <a:t>FSSC Ver. 6 </a:t>
            </a:r>
          </a:p>
          <a:p>
            <a:pPr algn="ctr"/>
            <a:r>
              <a:rPr lang="en-PH" sz="2000" b="1" dirty="0">
                <a:solidFill>
                  <a:srgbClr val="002060"/>
                </a:solidFill>
                <a:latin typeface="Arial" panose="020B0604020202020204" pitchFamily="34" charset="0"/>
                <a:cs typeface="Arial" panose="020B0604020202020204" pitchFamily="34" charset="0"/>
              </a:rPr>
              <a:t>Internal Training</a:t>
            </a:r>
          </a:p>
          <a:p>
            <a:pPr algn="ctr"/>
            <a:r>
              <a:rPr lang="en-PH" sz="1400" dirty="0">
                <a:solidFill>
                  <a:schemeClr val="tx1"/>
                </a:solidFill>
                <a:latin typeface="Arial" panose="020B0604020202020204" pitchFamily="34" charset="0"/>
                <a:cs typeface="Arial" panose="020B0604020202020204" pitchFamily="34" charset="0"/>
              </a:rPr>
              <a:t>STATUS: </a:t>
            </a:r>
            <a:r>
              <a:rPr lang="en-PH" sz="1400" b="1" dirty="0">
                <a:solidFill>
                  <a:schemeClr val="tx1"/>
                </a:solidFill>
                <a:latin typeface="Arial" panose="020B0604020202020204" pitchFamily="34" charset="0"/>
                <a:cs typeface="Arial" panose="020B0604020202020204" pitchFamily="34" charset="0"/>
              </a:rPr>
              <a:t>Ongoing</a:t>
            </a:r>
          </a:p>
          <a:p>
            <a:pPr algn="ctr"/>
            <a:r>
              <a:rPr lang="en-PH" sz="1400" dirty="0">
                <a:solidFill>
                  <a:schemeClr val="tx1"/>
                </a:solidFill>
                <a:latin typeface="Arial" panose="020B0604020202020204" pitchFamily="34" charset="0"/>
                <a:cs typeface="Arial" panose="020B0604020202020204" pitchFamily="34" charset="0"/>
              </a:rPr>
              <a:t>TARGET DATE: </a:t>
            </a:r>
            <a:r>
              <a:rPr lang="en-PH" sz="1400" b="1" dirty="0">
                <a:solidFill>
                  <a:schemeClr val="tx1"/>
                </a:solidFill>
                <a:latin typeface="Arial" panose="020B0604020202020204" pitchFamily="34" charset="0"/>
                <a:cs typeface="Arial" panose="020B0604020202020204" pitchFamily="34" charset="0"/>
              </a:rPr>
              <a:t>November 2024</a:t>
            </a:r>
          </a:p>
        </p:txBody>
      </p:sp>
      <p:sp>
        <p:nvSpPr>
          <p:cNvPr id="47" name="Flowchart: Alternate Process 46"/>
          <p:cNvSpPr/>
          <p:nvPr/>
        </p:nvSpPr>
        <p:spPr>
          <a:xfrm>
            <a:off x="66260" y="2194576"/>
            <a:ext cx="2964934" cy="4148973"/>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PH" sz="1600" b="1" u="sng" dirty="0">
                <a:solidFill>
                  <a:srgbClr val="002060"/>
                </a:solidFill>
                <a:latin typeface="Arial" panose="020B0604020202020204" pitchFamily="34" charset="0"/>
                <a:cs typeface="Arial" panose="020B0604020202020204" pitchFamily="34" charset="0"/>
              </a:rPr>
              <a:t>Problem Statement: </a:t>
            </a:r>
          </a:p>
          <a:p>
            <a:r>
              <a:rPr lang="en-US" sz="1600" dirty="0">
                <a:solidFill>
                  <a:schemeClr val="tx1"/>
                </a:solidFill>
                <a:latin typeface="Arial" panose="020B0604020202020204" pitchFamily="34" charset="0"/>
                <a:cs typeface="Arial" panose="020B0604020202020204" pitchFamily="34" charset="0"/>
              </a:rPr>
              <a:t>New hires are unequipped with general policies, procedures and guidelines.</a:t>
            </a:r>
            <a:endParaRPr lang="en-PH" sz="1600" dirty="0">
              <a:solidFill>
                <a:schemeClr val="tx1"/>
              </a:solidFill>
              <a:latin typeface="Arial" panose="020B0604020202020204" pitchFamily="34" charset="0"/>
              <a:cs typeface="Arial" panose="020B0604020202020204" pitchFamily="34" charset="0"/>
            </a:endParaRPr>
          </a:p>
          <a:p>
            <a:r>
              <a:rPr lang="en-PH" sz="1600" b="1" u="sng" dirty="0">
                <a:solidFill>
                  <a:srgbClr val="002060"/>
                </a:solidFill>
                <a:latin typeface="Arial" panose="020B0604020202020204" pitchFamily="34" charset="0"/>
                <a:cs typeface="Arial" panose="020B0604020202020204" pitchFamily="34" charset="0"/>
              </a:rPr>
              <a:t>Objective:</a:t>
            </a:r>
          </a:p>
          <a:p>
            <a:pPr marL="285750"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Refresher Training for WHI Employees</a:t>
            </a:r>
          </a:p>
          <a:p>
            <a:r>
              <a:rPr lang="en-PH" sz="1600" b="1" u="sng" dirty="0">
                <a:solidFill>
                  <a:srgbClr val="002060"/>
                </a:solidFill>
                <a:latin typeface="Arial" panose="020B0604020202020204" pitchFamily="34" charset="0"/>
                <a:cs typeface="Arial" panose="020B0604020202020204" pitchFamily="34" charset="0"/>
              </a:rPr>
              <a:t>Activities:</a:t>
            </a:r>
          </a:p>
          <a:p>
            <a:pPr marL="342900" indent="-342900">
              <a:buFont typeface="Arial" panose="020B0604020202020204" pitchFamily="34" charset="0"/>
              <a:buChar char="•"/>
            </a:pPr>
            <a:r>
              <a:rPr lang="en-PH" sz="1600" dirty="0">
                <a:solidFill>
                  <a:schemeClr val="tx1"/>
                </a:solidFill>
                <a:latin typeface="Arial" panose="020B0604020202020204" pitchFamily="34" charset="0"/>
                <a:cs typeface="Arial" panose="020B0604020202020204" pitchFamily="34" charset="0"/>
              </a:rPr>
              <a:t>Online Training</a:t>
            </a:r>
          </a:p>
        </p:txBody>
      </p:sp>
      <p:sp>
        <p:nvSpPr>
          <p:cNvPr id="48" name="Flowchart: Alternate Process 47"/>
          <p:cNvSpPr/>
          <p:nvPr/>
        </p:nvSpPr>
        <p:spPr>
          <a:xfrm>
            <a:off x="3074503" y="710837"/>
            <a:ext cx="2964934" cy="1479010"/>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PH" sz="2400" b="1" dirty="0">
                <a:solidFill>
                  <a:srgbClr val="002060"/>
                </a:solidFill>
                <a:latin typeface="Arial" panose="020B0604020202020204" pitchFamily="34" charset="0"/>
                <a:cs typeface="Arial" panose="020B0604020202020204" pitchFamily="34" charset="0"/>
              </a:rPr>
              <a:t> Innovation</a:t>
            </a:r>
          </a:p>
          <a:p>
            <a:pPr algn="ctr"/>
            <a:r>
              <a:rPr lang="en-PH" sz="2400" b="1" dirty="0">
                <a:solidFill>
                  <a:srgbClr val="002060"/>
                </a:solidFill>
                <a:latin typeface="Arial" panose="020B0604020202020204" pitchFamily="34" charset="0"/>
                <a:cs typeface="Arial" panose="020B0604020202020204" pitchFamily="34" charset="0"/>
              </a:rPr>
              <a:t>Policy</a:t>
            </a:r>
          </a:p>
          <a:p>
            <a:pPr algn="ctr"/>
            <a:r>
              <a:rPr lang="en-PH" sz="1400" dirty="0">
                <a:solidFill>
                  <a:schemeClr val="tx1"/>
                </a:solidFill>
                <a:latin typeface="Arial" panose="020B0604020202020204" pitchFamily="34" charset="0"/>
                <a:cs typeface="Arial" panose="020B0604020202020204" pitchFamily="34" charset="0"/>
              </a:rPr>
              <a:t>STATUS: </a:t>
            </a:r>
            <a:r>
              <a:rPr lang="en-PH" sz="1400" b="1" dirty="0">
                <a:solidFill>
                  <a:schemeClr val="tx1"/>
                </a:solidFill>
                <a:latin typeface="Arial" panose="020B0604020202020204" pitchFamily="34" charset="0"/>
                <a:cs typeface="Arial" panose="020B0604020202020204" pitchFamily="34" charset="0"/>
              </a:rPr>
              <a:t>Ongoing</a:t>
            </a:r>
          </a:p>
          <a:p>
            <a:pPr algn="ctr"/>
            <a:r>
              <a:rPr lang="en-PH" sz="1400" dirty="0">
                <a:solidFill>
                  <a:schemeClr val="tx1"/>
                </a:solidFill>
                <a:latin typeface="Arial" panose="020B0604020202020204" pitchFamily="34" charset="0"/>
                <a:cs typeface="Arial" panose="020B0604020202020204" pitchFamily="34" charset="0"/>
              </a:rPr>
              <a:t>TARGET DATE: </a:t>
            </a:r>
            <a:r>
              <a:rPr lang="en-PH" sz="1400" b="1" dirty="0">
                <a:solidFill>
                  <a:schemeClr val="tx1"/>
                </a:solidFill>
                <a:latin typeface="Arial" panose="020B0604020202020204" pitchFamily="34" charset="0"/>
                <a:cs typeface="Arial" panose="020B0604020202020204" pitchFamily="34" charset="0"/>
              </a:rPr>
              <a:t>November 2024</a:t>
            </a:r>
          </a:p>
        </p:txBody>
      </p:sp>
      <p:sp>
        <p:nvSpPr>
          <p:cNvPr id="49" name="Flowchart: Alternate Process 48"/>
          <p:cNvSpPr/>
          <p:nvPr/>
        </p:nvSpPr>
        <p:spPr>
          <a:xfrm>
            <a:off x="3074503" y="2203099"/>
            <a:ext cx="2964934" cy="4148973"/>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PH" sz="1600" b="1" u="sng" dirty="0">
                <a:solidFill>
                  <a:srgbClr val="002060"/>
                </a:solidFill>
                <a:latin typeface="Arial" panose="020B0604020202020204" pitchFamily="34" charset="0"/>
                <a:cs typeface="Arial" panose="020B0604020202020204" pitchFamily="34" charset="0"/>
              </a:rPr>
              <a:t>Problem Statement: </a:t>
            </a:r>
            <a:r>
              <a:rPr lang="en-PH" sz="1600" b="1" dirty="0">
                <a:solidFill>
                  <a:schemeClr val="tx1"/>
                </a:solidFill>
                <a:latin typeface="Arial" panose="020B0604020202020204" pitchFamily="34" charset="0"/>
                <a:cs typeface="Arial" panose="020B0604020202020204" pitchFamily="34" charset="0"/>
              </a:rPr>
              <a:t> </a:t>
            </a:r>
          </a:p>
          <a:p>
            <a:r>
              <a:rPr lang="en-PH" sz="1600" dirty="0">
                <a:solidFill>
                  <a:schemeClr val="tx1"/>
                </a:solidFill>
                <a:latin typeface="Arial" panose="020B0604020202020204" pitchFamily="34" charset="0"/>
                <a:cs typeface="Arial" panose="020B0604020202020204" pitchFamily="34" charset="0"/>
              </a:rPr>
              <a:t>Departments do not have proposed innovation or clear idea on how to proposed an innovation.</a:t>
            </a:r>
          </a:p>
          <a:p>
            <a:r>
              <a:rPr lang="en-PH" sz="1600" b="1" u="sng" dirty="0">
                <a:solidFill>
                  <a:srgbClr val="002060"/>
                </a:solidFill>
                <a:latin typeface="Arial" panose="020B0604020202020204" pitchFamily="34" charset="0"/>
                <a:cs typeface="Arial" panose="020B0604020202020204" pitchFamily="34" charset="0"/>
              </a:rPr>
              <a:t>Objective:</a:t>
            </a:r>
          </a:p>
          <a:p>
            <a:pPr marL="285750" lvl="1" indent="-285750">
              <a:buFont typeface="Arial" panose="020B0604020202020204" pitchFamily="34" charset="0"/>
              <a:buChar char="•"/>
            </a:pPr>
            <a:r>
              <a:rPr lang="en-PH" sz="1600" dirty="0">
                <a:solidFill>
                  <a:schemeClr val="tx1"/>
                </a:solidFill>
                <a:latin typeface="Arial" panose="020B0604020202020204" pitchFamily="34" charset="0"/>
                <a:cs typeface="Arial" panose="020B0604020202020204" pitchFamily="34" charset="0"/>
              </a:rPr>
              <a:t>Enhanced Criteria</a:t>
            </a:r>
          </a:p>
          <a:p>
            <a:pPr marL="285750" lvl="1" indent="-285750">
              <a:buFont typeface="Arial" panose="020B0604020202020204" pitchFamily="34" charset="0"/>
              <a:buChar char="•"/>
            </a:pPr>
            <a:r>
              <a:rPr lang="en-PH" sz="1600" dirty="0">
                <a:solidFill>
                  <a:schemeClr val="tx1"/>
                </a:solidFill>
                <a:latin typeface="Arial" panose="020B0604020202020204" pitchFamily="34" charset="0"/>
                <a:cs typeface="Arial" panose="020B0604020202020204" pitchFamily="34" charset="0"/>
              </a:rPr>
              <a:t>Guideline Creation</a:t>
            </a:r>
          </a:p>
          <a:p>
            <a:r>
              <a:rPr lang="en-PH" sz="1600" b="1" u="sng" dirty="0">
                <a:solidFill>
                  <a:srgbClr val="002060"/>
                </a:solidFill>
                <a:latin typeface="Arial" panose="020B0604020202020204" pitchFamily="34" charset="0"/>
                <a:cs typeface="Arial" panose="020B0604020202020204" pitchFamily="34" charset="0"/>
              </a:rPr>
              <a:t>Activities:</a:t>
            </a:r>
          </a:p>
          <a:p>
            <a:pPr marL="285750" indent="-285750">
              <a:buFont typeface="Arial" panose="020B0604020202020204" pitchFamily="34" charset="0"/>
              <a:buChar char="•"/>
            </a:pPr>
            <a:r>
              <a:rPr lang="en-PH" sz="1600" dirty="0">
                <a:solidFill>
                  <a:schemeClr val="tx1"/>
                </a:solidFill>
                <a:latin typeface="Arial" panose="020B0604020202020204" pitchFamily="34" charset="0"/>
                <a:cs typeface="Arial" panose="020B0604020202020204" pitchFamily="34" charset="0"/>
              </a:rPr>
              <a:t>Executive Summary</a:t>
            </a:r>
          </a:p>
          <a:p>
            <a:pPr marL="285750" indent="-285750">
              <a:buFont typeface="Arial" panose="020B0604020202020204" pitchFamily="34" charset="0"/>
              <a:buChar char="•"/>
            </a:pPr>
            <a:r>
              <a:rPr lang="en-PH" sz="1600" dirty="0">
                <a:solidFill>
                  <a:schemeClr val="tx1"/>
                </a:solidFill>
                <a:latin typeface="Arial" panose="020B0604020202020204" pitchFamily="34" charset="0"/>
                <a:cs typeface="Arial" panose="020B0604020202020204" pitchFamily="34" charset="0"/>
              </a:rPr>
              <a:t>Draft Policy</a:t>
            </a:r>
          </a:p>
          <a:p>
            <a:pPr marL="285750" indent="-285750">
              <a:buFont typeface="Arial" panose="020B0604020202020204" pitchFamily="34" charset="0"/>
              <a:buChar char="•"/>
            </a:pPr>
            <a:r>
              <a:rPr lang="en-PH" sz="1600" dirty="0">
                <a:solidFill>
                  <a:schemeClr val="tx1"/>
                </a:solidFill>
                <a:latin typeface="Arial" panose="020B0604020202020204" pitchFamily="34" charset="0"/>
                <a:cs typeface="Arial" panose="020B0604020202020204" pitchFamily="34" charset="0"/>
              </a:rPr>
              <a:t>Approval</a:t>
            </a:r>
          </a:p>
          <a:p>
            <a:pPr marL="285750" indent="-285750">
              <a:buFont typeface="Arial" panose="020B0604020202020204" pitchFamily="34" charset="0"/>
              <a:buChar char="•"/>
            </a:pPr>
            <a:r>
              <a:rPr lang="en-PH" sz="1600" dirty="0">
                <a:solidFill>
                  <a:schemeClr val="tx1"/>
                </a:solidFill>
                <a:latin typeface="Arial" panose="020B0604020202020204" pitchFamily="34" charset="0"/>
                <a:cs typeface="Arial" panose="020B0604020202020204" pitchFamily="34" charset="0"/>
              </a:rPr>
              <a:t>Cascade</a:t>
            </a:r>
          </a:p>
        </p:txBody>
      </p:sp>
      <p:sp>
        <p:nvSpPr>
          <p:cNvPr id="51" name="Flowchart: Alternate Process 50"/>
          <p:cNvSpPr/>
          <p:nvPr/>
        </p:nvSpPr>
        <p:spPr>
          <a:xfrm>
            <a:off x="6082653" y="710837"/>
            <a:ext cx="2991532" cy="1479010"/>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PH" sz="2400" b="1" dirty="0">
                <a:solidFill>
                  <a:srgbClr val="002060"/>
                </a:solidFill>
                <a:latin typeface="Arial" panose="020B0604020202020204" pitchFamily="34" charset="0"/>
                <a:cs typeface="Arial" panose="020B0604020202020204" pitchFamily="34" charset="0"/>
              </a:rPr>
              <a:t>    W-SMART</a:t>
            </a:r>
          </a:p>
          <a:p>
            <a:pPr algn="ctr"/>
            <a:r>
              <a:rPr lang="en-PH" sz="1400" dirty="0">
                <a:solidFill>
                  <a:schemeClr val="tx1"/>
                </a:solidFill>
                <a:latin typeface="Arial" panose="020B0604020202020204" pitchFamily="34" charset="0"/>
                <a:cs typeface="Arial" panose="020B0604020202020204" pitchFamily="34" charset="0"/>
              </a:rPr>
              <a:t>STATUS: </a:t>
            </a:r>
            <a:r>
              <a:rPr lang="en-PH" sz="1400" b="1" dirty="0">
                <a:solidFill>
                  <a:schemeClr val="tx1"/>
                </a:solidFill>
                <a:latin typeface="Arial" panose="020B0604020202020204" pitchFamily="34" charset="0"/>
                <a:cs typeface="Arial" panose="020B0604020202020204" pitchFamily="34" charset="0"/>
              </a:rPr>
              <a:t>Ongoing</a:t>
            </a:r>
          </a:p>
          <a:p>
            <a:pPr algn="ctr"/>
            <a:r>
              <a:rPr lang="en-PH" sz="1400" dirty="0">
                <a:solidFill>
                  <a:schemeClr val="tx1"/>
                </a:solidFill>
                <a:latin typeface="Arial" panose="020B0604020202020204" pitchFamily="34" charset="0"/>
                <a:cs typeface="Arial" panose="020B0604020202020204" pitchFamily="34" charset="0"/>
              </a:rPr>
              <a:t>TARGET DATE: </a:t>
            </a:r>
            <a:r>
              <a:rPr lang="en-PH" sz="1400" b="1" dirty="0">
                <a:solidFill>
                  <a:schemeClr val="tx1"/>
                </a:solidFill>
                <a:latin typeface="Arial" panose="020B0604020202020204" pitchFamily="34" charset="0"/>
                <a:cs typeface="Arial" panose="020B0604020202020204" pitchFamily="34" charset="0"/>
              </a:rPr>
              <a:t>Nov 29 2024</a:t>
            </a:r>
          </a:p>
        </p:txBody>
      </p:sp>
      <p:sp>
        <p:nvSpPr>
          <p:cNvPr id="52" name="Flowchart: Alternate Process 51"/>
          <p:cNvSpPr/>
          <p:nvPr/>
        </p:nvSpPr>
        <p:spPr>
          <a:xfrm>
            <a:off x="6069401" y="2203099"/>
            <a:ext cx="3020170" cy="4148973"/>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u="sng" dirty="0">
                <a:solidFill>
                  <a:srgbClr val="002060"/>
                </a:solidFill>
                <a:latin typeface="Arial" panose="020B0604020202020204" pitchFamily="34" charset="0"/>
                <a:cs typeface="Arial" panose="020B0604020202020204" pitchFamily="34" charset="0"/>
              </a:rPr>
              <a:t>Problem Statement:</a:t>
            </a:r>
          </a:p>
          <a:p>
            <a:r>
              <a:rPr lang="en-US" sz="1600" dirty="0">
                <a:solidFill>
                  <a:schemeClr val="tx1"/>
                </a:solidFill>
                <a:latin typeface="Arial" panose="020B0604020202020204" pitchFamily="34" charset="0"/>
                <a:cs typeface="Arial" panose="020B0604020202020204" pitchFamily="34" charset="0"/>
              </a:rPr>
              <a:t>Additional cost of Php 2.5 M for  reconfiguration of NetSuite from ITG based on the recent system review. </a:t>
            </a:r>
          </a:p>
          <a:p>
            <a:r>
              <a:rPr lang="en-US" sz="1600" b="1" u="sng" dirty="0">
                <a:solidFill>
                  <a:srgbClr val="002060"/>
                </a:solidFill>
                <a:latin typeface="Arial" panose="020B0604020202020204" pitchFamily="34" charset="0"/>
                <a:cs typeface="Arial" panose="020B0604020202020204" pitchFamily="34" charset="0"/>
              </a:rPr>
              <a:t>Objective:</a:t>
            </a:r>
          </a:p>
          <a:p>
            <a:pPr marL="285750"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Reduce license and module cost (PHP 584,292.00 per year)</a:t>
            </a:r>
          </a:p>
          <a:p>
            <a:r>
              <a:rPr lang="en-US" sz="1600" b="1" u="sng" dirty="0">
                <a:solidFill>
                  <a:srgbClr val="002060"/>
                </a:solidFill>
                <a:latin typeface="Arial" panose="020B0604020202020204" pitchFamily="34" charset="0"/>
                <a:cs typeface="Arial" panose="020B0604020202020204" pitchFamily="34" charset="0"/>
              </a:rPr>
              <a:t>Activities:</a:t>
            </a:r>
          </a:p>
          <a:p>
            <a:pPr marL="285750"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Project Charter Approval </a:t>
            </a:r>
          </a:p>
          <a:p>
            <a:pPr marL="285750"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Scoping</a:t>
            </a:r>
          </a:p>
          <a:p>
            <a:pPr marL="285750"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System Development</a:t>
            </a:r>
          </a:p>
          <a:p>
            <a:pPr marL="285750"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Implementation</a:t>
            </a:r>
          </a:p>
        </p:txBody>
      </p:sp>
      <p:sp>
        <p:nvSpPr>
          <p:cNvPr id="59" name="Flowchart: Alternate Process 58"/>
          <p:cNvSpPr/>
          <p:nvPr/>
        </p:nvSpPr>
        <p:spPr>
          <a:xfrm>
            <a:off x="9116883" y="724089"/>
            <a:ext cx="3014657" cy="1479010"/>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PH" sz="2400" b="1" dirty="0">
                <a:solidFill>
                  <a:srgbClr val="002060"/>
                </a:solidFill>
                <a:latin typeface="Arial" panose="020B0604020202020204" pitchFamily="34" charset="0"/>
                <a:cs typeface="Arial" panose="020B0604020202020204" pitchFamily="34" charset="0"/>
              </a:rPr>
              <a:t>SWOT </a:t>
            </a:r>
          </a:p>
          <a:p>
            <a:pPr algn="ctr"/>
            <a:r>
              <a:rPr lang="en-PH" sz="2400" b="1" dirty="0">
                <a:solidFill>
                  <a:srgbClr val="002060"/>
                </a:solidFill>
                <a:latin typeface="Arial" panose="020B0604020202020204" pitchFamily="34" charset="0"/>
                <a:cs typeface="Arial" panose="020B0604020202020204" pitchFamily="34" charset="0"/>
              </a:rPr>
              <a:t>Analysis</a:t>
            </a:r>
          </a:p>
          <a:p>
            <a:pPr algn="ctr"/>
            <a:r>
              <a:rPr lang="en-PH" sz="1400" dirty="0">
                <a:solidFill>
                  <a:schemeClr val="tx1"/>
                </a:solidFill>
                <a:latin typeface="Arial" panose="020B0604020202020204" pitchFamily="34" charset="0"/>
                <a:cs typeface="Arial" panose="020B0604020202020204" pitchFamily="34" charset="0"/>
              </a:rPr>
              <a:t>STATUS: </a:t>
            </a:r>
            <a:r>
              <a:rPr lang="en-PH" sz="1400" b="1" dirty="0">
                <a:solidFill>
                  <a:schemeClr val="tx1"/>
                </a:solidFill>
                <a:latin typeface="Arial" panose="020B0604020202020204" pitchFamily="34" charset="0"/>
                <a:cs typeface="Arial" panose="020B0604020202020204" pitchFamily="34" charset="0"/>
              </a:rPr>
              <a:t>Ongoing</a:t>
            </a:r>
          </a:p>
          <a:p>
            <a:pPr algn="ctr"/>
            <a:r>
              <a:rPr lang="en-PH" sz="1400" dirty="0">
                <a:solidFill>
                  <a:schemeClr val="tx1"/>
                </a:solidFill>
                <a:latin typeface="Arial" panose="020B0604020202020204" pitchFamily="34" charset="0"/>
                <a:cs typeface="Arial" panose="020B0604020202020204" pitchFamily="34" charset="0"/>
              </a:rPr>
              <a:t>TARGET DATE: </a:t>
            </a:r>
            <a:r>
              <a:rPr lang="en-PH" sz="1400" b="1" dirty="0">
                <a:solidFill>
                  <a:schemeClr val="tx1"/>
                </a:solidFill>
                <a:latin typeface="Arial" panose="020B0604020202020204" pitchFamily="34" charset="0"/>
                <a:cs typeface="Arial" panose="020B0604020202020204" pitchFamily="34" charset="0"/>
              </a:rPr>
              <a:t>Dec 2024</a:t>
            </a:r>
          </a:p>
        </p:txBody>
      </p:sp>
      <p:sp>
        <p:nvSpPr>
          <p:cNvPr id="60" name="Flowchart: Alternate Process 59"/>
          <p:cNvSpPr/>
          <p:nvPr/>
        </p:nvSpPr>
        <p:spPr>
          <a:xfrm>
            <a:off x="9116883" y="2216351"/>
            <a:ext cx="3020170" cy="4148973"/>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u="sng" dirty="0">
                <a:solidFill>
                  <a:srgbClr val="002060"/>
                </a:solidFill>
                <a:latin typeface="Arial" panose="020B0604020202020204" pitchFamily="34" charset="0"/>
                <a:cs typeface="Arial" panose="020B0604020202020204" pitchFamily="34" charset="0"/>
              </a:rPr>
              <a:t>Problem Statement:</a:t>
            </a:r>
          </a:p>
          <a:p>
            <a:r>
              <a:rPr lang="en-US" sz="1400" dirty="0">
                <a:solidFill>
                  <a:schemeClr val="tx1"/>
                </a:solidFill>
                <a:latin typeface="Arial" panose="020B0604020202020204" pitchFamily="34" charset="0"/>
                <a:cs typeface="Arial" panose="020B0604020202020204" pitchFamily="34" charset="0"/>
              </a:rPr>
              <a:t>No proper methodology on how to conduct risk assessment. Thus SWOT Analysis provides comprehensive overview that supports strategic decision-making, helps set goals, guides resource allocation to minimize weaknesses and mitigate possible threats.</a:t>
            </a:r>
          </a:p>
          <a:p>
            <a:r>
              <a:rPr lang="en-US" sz="1400" b="1" u="sng" dirty="0">
                <a:solidFill>
                  <a:srgbClr val="002060"/>
                </a:solidFill>
                <a:latin typeface="Arial" panose="020B0604020202020204" pitchFamily="34" charset="0"/>
                <a:cs typeface="Arial" panose="020B0604020202020204" pitchFamily="34" charset="0"/>
              </a:rPr>
              <a:t>Objective:</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Identify Risk per process.</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To train employees on proper Risk Assessment</a:t>
            </a:r>
          </a:p>
          <a:p>
            <a:r>
              <a:rPr lang="en-US" sz="1400" b="1" u="sng" dirty="0">
                <a:solidFill>
                  <a:srgbClr val="002060"/>
                </a:solidFill>
                <a:latin typeface="Arial" panose="020B0604020202020204" pitchFamily="34" charset="0"/>
                <a:cs typeface="Arial" panose="020B0604020202020204" pitchFamily="34" charset="0"/>
              </a:rPr>
              <a:t>Activities:</a:t>
            </a:r>
          </a:p>
          <a:p>
            <a:pPr marL="285750" indent="-285750">
              <a:buFont typeface="Arial" panose="020B0604020202020204" pitchFamily="34" charset="0"/>
              <a:buChar char="•"/>
            </a:pPr>
            <a:r>
              <a:rPr lang="en-PH" sz="1400" dirty="0">
                <a:solidFill>
                  <a:schemeClr val="tx1"/>
                </a:solidFill>
                <a:latin typeface="Arial" panose="020B0604020202020204" pitchFamily="34" charset="0"/>
                <a:cs typeface="Arial" panose="020B0604020202020204" pitchFamily="34" charset="0"/>
              </a:rPr>
              <a:t>SWOT Analysis Training</a:t>
            </a:r>
          </a:p>
          <a:p>
            <a:pPr marL="285750" indent="-285750">
              <a:buFont typeface="Arial" panose="020B0604020202020204" pitchFamily="34" charset="0"/>
              <a:buChar char="•"/>
            </a:pPr>
            <a:r>
              <a:rPr lang="en-PH" sz="1400" dirty="0">
                <a:solidFill>
                  <a:schemeClr val="tx1"/>
                </a:solidFill>
                <a:latin typeface="Arial" panose="020B0604020202020204" pitchFamily="34" charset="0"/>
                <a:cs typeface="Arial" panose="020B0604020202020204" pitchFamily="34" charset="0"/>
              </a:rPr>
              <a:t>Risk Assessment</a:t>
            </a:r>
            <a:endParaRPr lang="en-US" sz="1400" dirty="0">
              <a:solidFill>
                <a:schemeClr val="tx1"/>
              </a:solidFill>
              <a:latin typeface="Arial" panose="020B0604020202020204" pitchFamily="34" charset="0"/>
              <a:cs typeface="Arial" panose="020B0604020202020204" pitchFamily="34" charset="0"/>
            </a:endParaRPr>
          </a:p>
        </p:txBody>
      </p:sp>
      <p:sp>
        <p:nvSpPr>
          <p:cNvPr id="70" name="Chevron 69"/>
          <p:cNvSpPr/>
          <p:nvPr/>
        </p:nvSpPr>
        <p:spPr>
          <a:xfrm>
            <a:off x="328389" y="89705"/>
            <a:ext cx="7972929" cy="525056"/>
          </a:xfrm>
          <a:prstGeom prst="chevron">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tx1"/>
              </a:solidFill>
            </a:endParaRPr>
          </a:p>
        </p:txBody>
      </p:sp>
      <p:sp>
        <p:nvSpPr>
          <p:cNvPr id="34" name="TextBox 34"/>
          <p:cNvSpPr txBox="1"/>
          <p:nvPr/>
        </p:nvSpPr>
        <p:spPr>
          <a:xfrm>
            <a:off x="635205" y="236351"/>
            <a:ext cx="7836441" cy="386068"/>
          </a:xfrm>
          <a:prstGeom prst="rect">
            <a:avLst/>
          </a:prstGeom>
        </p:spPr>
        <p:txBody>
          <a:bodyPr wrap="square" lIns="0" tIns="0" rIns="0" bIns="0" rtlCol="0" anchor="t">
            <a:spAutoFit/>
          </a:bodyPr>
          <a:lstStyle/>
          <a:p>
            <a:pPr>
              <a:lnSpc>
                <a:spcPts val="2777"/>
              </a:lnSpc>
            </a:pPr>
            <a:r>
              <a:rPr lang="en-US" sz="4000" b="1" dirty="0">
                <a:solidFill>
                  <a:srgbClr val="FEFCFC"/>
                </a:solidFill>
                <a:latin typeface="Arial" panose="020B0604020202020204" pitchFamily="34" charset="0"/>
                <a:cs typeface="Arial" panose="020B0604020202020204" pitchFamily="34" charset="0"/>
              </a:rPr>
              <a:t>ONGOING PROJECTS FOR Q4</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60" y="689062"/>
            <a:ext cx="497275" cy="497275"/>
          </a:xfrm>
          <a:prstGeom prst="rect">
            <a:avLst/>
          </a:prstGeom>
          <a:noFill/>
          <a:ln>
            <a:no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892" y="691646"/>
            <a:ext cx="496800" cy="496800"/>
          </a:xfrm>
          <a:prstGeom prst="rect">
            <a:avLst/>
          </a:prstGeom>
          <a:noFill/>
          <a:ln>
            <a:no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6749" y="716045"/>
            <a:ext cx="496800" cy="496800"/>
          </a:xfrm>
          <a:prstGeom prst="rect">
            <a:avLst/>
          </a:prstGeom>
          <a:noFill/>
          <a:ln>
            <a:noFil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6883" y="724092"/>
            <a:ext cx="496800" cy="496800"/>
          </a:xfrm>
          <a:prstGeom prst="rect">
            <a:avLst/>
          </a:prstGeom>
          <a:noFill/>
          <a:ln>
            <a:noFill/>
          </a:ln>
        </p:spPr>
      </p:pic>
    </p:spTree>
    <p:extLst>
      <p:ext uri="{BB962C8B-B14F-4D97-AF65-F5344CB8AC3E}">
        <p14:creationId xmlns:p14="http://schemas.microsoft.com/office/powerpoint/2010/main" val="2815249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13"/>
          <p:cNvSpPr>
            <a:spLocks noGrp="1"/>
          </p:cNvSpPr>
          <p:nvPr>
            <p:ph type="subTitle" idx="1"/>
          </p:nvPr>
        </p:nvSpPr>
        <p:spPr/>
        <p:txBody>
          <a:bodyPr/>
          <a:lstStyle/>
          <a:p>
            <a:endParaRPr lang="en-US"/>
          </a:p>
        </p:txBody>
      </p:sp>
      <p:sp>
        <p:nvSpPr>
          <p:cNvPr id="15" name="Title 14"/>
          <p:cNvSpPr>
            <a:spLocks noGrp="1"/>
          </p:cNvSpPr>
          <p:nvPr>
            <p:ph type="ctrTitle"/>
          </p:nvPr>
        </p:nvSpPr>
        <p:spPr/>
        <p:txBody>
          <a:bodyPr/>
          <a:lstStyle/>
          <a:p>
            <a:endParaRPr lang="en-US" dirty="0"/>
          </a:p>
        </p:txBody>
      </p:sp>
      <p:sp>
        <p:nvSpPr>
          <p:cNvPr id="37"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xmlns="" val="1"/>
              </a:ext>
            </a:extLst>
          </p:cNvPr>
          <p:cNvSpPr>
            <a:spLocks noChangeAspect="1"/>
          </p:cNvSpPr>
          <p:nvPr/>
        </p:nvSpPr>
        <p:spPr bwMode="auto">
          <a:xfrm>
            <a:off x="8192890" y="415591"/>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pic>
        <p:nvPicPr>
          <p:cNvPr id="39" name="Picture Placeholder 3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37" b="1637"/>
          <a:stretch>
            <a:fillRect/>
          </a:stretch>
        </p:blipFill>
        <p:spPr/>
      </p:pic>
      <p:sp>
        <p:nvSpPr>
          <p:cNvPr id="40" name="TextBox 39">
            <a:extLst>
              <a:ext uri="{FF2B5EF4-FFF2-40B4-BE49-F238E27FC236}">
                <a16:creationId xmlns:a16="http://schemas.microsoft.com/office/drawing/2014/main" id="{7EF238CB-AB58-4787-8F9C-A1C16929A2FA}"/>
              </a:ext>
              <a:ext uri="{C183D7F6-B498-43B3-948B-1728B52AA6E4}">
                <adec:decorative xmlns:adec="http://schemas.microsoft.com/office/drawing/2017/decorative" xmlns="" val="1"/>
              </a:ext>
            </a:extLst>
          </p:cNvPr>
          <p:cNvSpPr txBox="1">
            <a:spLocks/>
          </p:cNvSpPr>
          <p:nvPr/>
        </p:nvSpPr>
        <p:spPr>
          <a:xfrm flipH="1">
            <a:off x="-1" y="3914775"/>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41" name="Title 2">
            <a:extLst>
              <a:ext uri="{FF2B5EF4-FFF2-40B4-BE49-F238E27FC236}">
                <a16:creationId xmlns:a16="http://schemas.microsoft.com/office/drawing/2014/main" id="{200B3D2B-613A-41BE-987D-E6A1324B456D}"/>
              </a:ext>
            </a:extLst>
          </p:cNvPr>
          <p:cNvSpPr txBox="1">
            <a:spLocks/>
          </p:cNvSpPr>
          <p:nvPr/>
        </p:nvSpPr>
        <p:spPr>
          <a:xfrm>
            <a:off x="948293" y="3114635"/>
            <a:ext cx="4459766" cy="2514635"/>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r>
              <a:rPr lang="en-US" dirty="0"/>
              <a:t>INTERNAL AUDIT DEPARTMENT</a:t>
            </a:r>
          </a:p>
        </p:txBody>
      </p:sp>
      <p:sp>
        <p:nvSpPr>
          <p:cNvPr id="42" name="Subtitle 3">
            <a:extLst>
              <a:ext uri="{FF2B5EF4-FFF2-40B4-BE49-F238E27FC236}">
                <a16:creationId xmlns:a16="http://schemas.microsoft.com/office/drawing/2014/main" id="{4772945D-CA91-4CFE-8EB7-941C7618C994}"/>
              </a:ext>
            </a:extLst>
          </p:cNvPr>
          <p:cNvSpPr txBox="1">
            <a:spLocks/>
          </p:cNvSpPr>
          <p:nvPr/>
        </p:nvSpPr>
        <p:spPr>
          <a:xfrm>
            <a:off x="1130300" y="4624645"/>
            <a:ext cx="4000500" cy="690752"/>
          </a:xfrm>
          <a:prstGeom prst="rect">
            <a:avLst/>
          </a:prstGeom>
          <a:noFill/>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lumMod val="9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October 31, 2024</a:t>
            </a:r>
            <a:endParaRPr lang="en-US" dirty="0"/>
          </a:p>
        </p:txBody>
      </p:sp>
      <p:sp>
        <p:nvSpPr>
          <p:cNvPr id="43" name="Isosceles Triangle 42">
            <a:extLst>
              <a:ext uri="{FF2B5EF4-FFF2-40B4-BE49-F238E27FC236}">
                <a16:creationId xmlns:a16="http://schemas.microsoft.com/office/drawing/2014/main" id="{545D50A1-D634-4325-B06C-5450FDF7B818}"/>
              </a:ext>
              <a:ext uri="{C183D7F6-B498-43B3-948B-1728B52AA6E4}">
                <adec:decorative xmlns:adec="http://schemas.microsoft.com/office/drawing/2017/decorative" xmlns="" val="1"/>
              </a:ext>
            </a:extLst>
          </p:cNvPr>
          <p:cNvSpPr/>
          <p:nvPr/>
        </p:nvSpPr>
        <p:spPr>
          <a:xfrm rot="10800000" flipH="1">
            <a:off x="1000837" y="562927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5">
            <a:extLst>
              <a:ext uri="{FF2B5EF4-FFF2-40B4-BE49-F238E27FC236}">
                <a16:creationId xmlns:a16="http://schemas.microsoft.com/office/drawing/2014/main" id="{F28CDBF8-0191-43F9-98FE-B98B08813979}"/>
              </a:ext>
              <a:ext uri="{C183D7F6-B498-43B3-948B-1728B52AA6E4}">
                <adec:decorative xmlns:adec="http://schemas.microsoft.com/office/drawing/2017/decorative" xmlns="" val="1"/>
              </a:ext>
            </a:extLst>
          </p:cNvPr>
          <p:cNvSpPr>
            <a:spLocks noChangeAspect="1"/>
          </p:cNvSpPr>
          <p:nvPr/>
        </p:nvSpPr>
        <p:spPr bwMode="auto">
          <a:xfrm>
            <a:off x="4985585" y="5449894"/>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32093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700000" flipV="1">
            <a:off x="9750013" y="-719946"/>
            <a:ext cx="1516601" cy="2336227"/>
          </a:xfrm>
          <a:custGeom>
            <a:avLst/>
            <a:gdLst/>
            <a:ahLst/>
            <a:cxnLst/>
            <a:rect l="l" t="t" r="r" b="b"/>
            <a:pathLst>
              <a:path w="2274901" h="3504340">
                <a:moveTo>
                  <a:pt x="0" y="3504341"/>
                </a:moveTo>
                <a:lnTo>
                  <a:pt x="2274901" y="3504341"/>
                </a:lnTo>
                <a:lnTo>
                  <a:pt x="2274901" y="0"/>
                </a:lnTo>
                <a:lnTo>
                  <a:pt x="0" y="0"/>
                </a:lnTo>
                <a:lnTo>
                  <a:pt x="0" y="3504341"/>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sz="933"/>
          </a:p>
        </p:txBody>
      </p:sp>
      <p:sp>
        <p:nvSpPr>
          <p:cNvPr id="4" name="Chevron 3"/>
          <p:cNvSpPr/>
          <p:nvPr/>
        </p:nvSpPr>
        <p:spPr>
          <a:xfrm>
            <a:off x="366097" y="142437"/>
            <a:ext cx="9372202" cy="525056"/>
          </a:xfrm>
          <a:prstGeom prst="chevron">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tx1"/>
              </a:solidFill>
            </a:endParaRPr>
          </a:p>
        </p:txBody>
      </p:sp>
      <p:sp>
        <p:nvSpPr>
          <p:cNvPr id="34" name="TextBox 34"/>
          <p:cNvSpPr txBox="1"/>
          <p:nvPr/>
        </p:nvSpPr>
        <p:spPr>
          <a:xfrm>
            <a:off x="715932" y="139474"/>
            <a:ext cx="10084904" cy="538609"/>
          </a:xfrm>
          <a:prstGeom prst="rect">
            <a:avLst/>
          </a:prstGeom>
        </p:spPr>
        <p:txBody>
          <a:bodyPr wrap="square" lIns="0" tIns="0" rIns="0" bIns="0" rtlCol="0" anchor="t">
            <a:spAutoFit/>
          </a:bodyPr>
          <a:lstStyle/>
          <a:p>
            <a:r>
              <a:rPr lang="en-US" sz="3500" b="1" dirty="0">
                <a:solidFill>
                  <a:srgbClr val="FEFCFC"/>
                </a:solidFill>
                <a:latin typeface="Arial" panose="020B0604020202020204" pitchFamily="34" charset="0"/>
                <a:cs typeface="Arial" panose="020B0604020202020204" pitchFamily="34" charset="0"/>
              </a:rPr>
              <a:t>MAJOR ACCOMPLISHMENTS – Q3 2024</a:t>
            </a:r>
          </a:p>
        </p:txBody>
      </p:sp>
      <p:graphicFrame>
        <p:nvGraphicFramePr>
          <p:cNvPr id="2" name="Table 6">
            <a:extLst>
              <a:ext uri="{FF2B5EF4-FFF2-40B4-BE49-F238E27FC236}">
                <a16:creationId xmlns:a16="http://schemas.microsoft.com/office/drawing/2014/main" id="{69E877CB-5DA4-4BB3-8B73-862DFFBD4014}"/>
              </a:ext>
            </a:extLst>
          </p:cNvPr>
          <p:cNvGraphicFramePr>
            <a:graphicFrameLocks noGrp="1"/>
          </p:cNvGraphicFramePr>
          <p:nvPr/>
        </p:nvGraphicFramePr>
        <p:xfrm>
          <a:off x="428330" y="823362"/>
          <a:ext cx="10920988" cy="4767724"/>
        </p:xfrm>
        <a:graphic>
          <a:graphicData uri="http://schemas.openxmlformats.org/drawingml/2006/table">
            <a:tbl>
              <a:tblPr firstRow="1" bandRow="1">
                <a:tableStyleId>{2D5ABB26-0587-4C30-8999-92F81FD0307C}</a:tableStyleId>
              </a:tblPr>
              <a:tblGrid>
                <a:gridCol w="2644808">
                  <a:extLst>
                    <a:ext uri="{9D8B030D-6E8A-4147-A177-3AD203B41FA5}">
                      <a16:colId xmlns:a16="http://schemas.microsoft.com/office/drawing/2014/main" val="235671734"/>
                    </a:ext>
                  </a:extLst>
                </a:gridCol>
                <a:gridCol w="5748133">
                  <a:extLst>
                    <a:ext uri="{9D8B030D-6E8A-4147-A177-3AD203B41FA5}">
                      <a16:colId xmlns:a16="http://schemas.microsoft.com/office/drawing/2014/main" val="1171958758"/>
                    </a:ext>
                  </a:extLst>
                </a:gridCol>
                <a:gridCol w="2528047">
                  <a:extLst>
                    <a:ext uri="{9D8B030D-6E8A-4147-A177-3AD203B41FA5}">
                      <a16:colId xmlns:a16="http://schemas.microsoft.com/office/drawing/2014/main" val="1507927712"/>
                    </a:ext>
                  </a:extLst>
                </a:gridCol>
              </a:tblGrid>
              <a:tr h="835804">
                <a:tc>
                  <a:txBody>
                    <a:bodyPr/>
                    <a:lstStyle/>
                    <a:p>
                      <a:pPr algn="ctr"/>
                      <a:r>
                        <a:rPr lang="en-PH" b="1" dirty="0">
                          <a:solidFill>
                            <a:schemeClr val="bg1"/>
                          </a:solidFill>
                          <a:latin typeface="Arial" panose="020B0604020202020204" pitchFamily="34" charset="0"/>
                          <a:cs typeface="Arial" panose="020B0604020202020204" pitchFamily="34" charset="0"/>
                        </a:rPr>
                        <a:t>ACTIVITIES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ACCOMPLISHMENTS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TIMELINE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71127218"/>
                  </a:ext>
                </a:extLst>
              </a:tr>
              <a:tr h="1442622">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PH" sz="2000" b="1" u="sng" dirty="0">
                          <a:solidFill>
                            <a:srgbClr val="002060"/>
                          </a:solidFill>
                          <a:latin typeface="Arial" panose="020B0604020202020204" pitchFamily="34" charset="0"/>
                          <a:cs typeface="Arial" panose="020B0604020202020204" pitchFamily="34" charset="0"/>
                        </a:rPr>
                        <a:t>Audit Engagement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l"/>
                      <a:r>
                        <a:rPr lang="en-PH" dirty="0">
                          <a:latin typeface="Arial" panose="020B0604020202020204" pitchFamily="34" charset="0"/>
                          <a:cs typeface="Arial" panose="020B0604020202020204" pitchFamily="34" charset="0"/>
                        </a:rPr>
                        <a:t>Percentage of completed audit engagements </a:t>
                      </a:r>
                      <a:r>
                        <a:rPr lang="en-PH">
                          <a:latin typeface="Arial" panose="020B0604020202020204" pitchFamily="34" charset="0"/>
                          <a:cs typeface="Arial" panose="020B0604020202020204" pitchFamily="34" charset="0"/>
                        </a:rPr>
                        <a:t>for Q3:</a:t>
                      </a:r>
                    </a:p>
                    <a:p>
                      <a:pPr algn="l"/>
                      <a:endParaRPr lang="en-PH">
                        <a:latin typeface="Arial" panose="020B0604020202020204" pitchFamily="34" charset="0"/>
                        <a:cs typeface="Arial" panose="020B0604020202020204" pitchFamily="34" charset="0"/>
                      </a:endParaRPr>
                    </a:p>
                    <a:p>
                      <a:pPr algn="l"/>
                      <a:endParaRPr lang="en-PH">
                        <a:latin typeface="Arial" panose="020B0604020202020204" pitchFamily="34" charset="0"/>
                        <a:cs typeface="Arial" panose="020B0604020202020204" pitchFamily="34" charset="0"/>
                      </a:endParaRPr>
                    </a:p>
                    <a:p>
                      <a:pPr algn="l"/>
                      <a:endParaRPr lang="en-PH">
                        <a:latin typeface="Arial" panose="020B0604020202020204" pitchFamily="34" charset="0"/>
                        <a:cs typeface="Arial" panose="020B0604020202020204" pitchFamily="34" charset="0"/>
                      </a:endParaRPr>
                    </a:p>
                    <a:p>
                      <a:pPr algn="l"/>
                      <a:endParaRPr lang="en-PH" dirty="0">
                        <a:latin typeface="Arial" panose="020B0604020202020204" pitchFamily="34" charset="0"/>
                        <a:cs typeface="Arial" panose="020B0604020202020204" pitchFamily="34" charset="0"/>
                      </a:endParaRPr>
                    </a:p>
                    <a:p>
                      <a:pPr algn="ctr"/>
                      <a:endParaRPr lang="en-PH" dirty="0">
                        <a:latin typeface="Arial" panose="020B0604020202020204" pitchFamily="34" charset="0"/>
                        <a:cs typeface="Arial" panose="020B0604020202020204" pitchFamily="34" charset="0"/>
                      </a:endParaRPr>
                    </a:p>
                    <a:p>
                      <a:pPr algn="l"/>
                      <a:endParaRPr lang="en-PH">
                        <a:latin typeface="Arial" panose="020B0604020202020204" pitchFamily="34" charset="0"/>
                        <a:cs typeface="Arial" panose="020B0604020202020204" pitchFamily="34" charset="0"/>
                      </a:endParaRPr>
                    </a:p>
                    <a:p>
                      <a:pPr algn="l"/>
                      <a:r>
                        <a:rPr lang="en-PH" b="1">
                          <a:latin typeface="Arial" panose="020B0604020202020204" pitchFamily="34" charset="0"/>
                          <a:cs typeface="Arial" panose="020B0604020202020204" pitchFamily="34" charset="0"/>
                        </a:rPr>
                        <a:t>Audit Highlights:</a:t>
                      </a:r>
                    </a:p>
                    <a:p>
                      <a:pPr marL="342900" indent="-342900" algn="l">
                        <a:buAutoNum type="arabicPeriod"/>
                      </a:pPr>
                      <a:r>
                        <a:rPr lang="en-PH" u="sng">
                          <a:latin typeface="Arial" panose="020B0604020202020204" pitchFamily="34" charset="0"/>
                          <a:cs typeface="Arial" panose="020B0604020202020204" pitchFamily="34" charset="0"/>
                        </a:rPr>
                        <a:t>Audit of Treasury (WLI and WHI)</a:t>
                      </a:r>
                    </a:p>
                    <a:p>
                      <a:pPr marL="457200" lvl="1" indent="0" algn="l">
                        <a:buNone/>
                      </a:pPr>
                      <a:r>
                        <a:rPr lang="en-PH">
                          <a:latin typeface="Arial" panose="020B0604020202020204" pitchFamily="34" charset="0"/>
                          <a:cs typeface="Arial" panose="020B0604020202020204" pitchFamily="34" charset="0"/>
                        </a:rPr>
                        <a:t>Issue: Idle funds were not properly monitored and invested.</a:t>
                      </a:r>
                    </a:p>
                    <a:p>
                      <a:pPr marL="457200" lvl="1" indent="0" algn="l">
                        <a:buNone/>
                      </a:pPr>
                      <a:r>
                        <a:rPr lang="en-PH">
                          <a:latin typeface="Arial" panose="020B0604020202020204" pitchFamily="34" charset="0"/>
                          <a:cs typeface="Arial" panose="020B0604020202020204" pitchFamily="34" charset="0"/>
                        </a:rPr>
                        <a:t>Result: Additional income from Php 7.9M to 13M (August – October 2024)</a:t>
                      </a:r>
                    </a:p>
                    <a:p>
                      <a:pPr marL="0" indent="0" algn="l">
                        <a:buNone/>
                      </a:pPr>
                      <a:endParaRPr lang="en-PH"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PH">
                          <a:latin typeface="Arial" panose="020B0604020202020204" pitchFamily="34" charset="0"/>
                          <a:cs typeface="Arial" panose="020B0604020202020204" pitchFamily="34" charset="0"/>
                        </a:rPr>
                        <a:t>09/30/2024</a:t>
                      </a:r>
                      <a:endParaRPr lang="en-PH"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3715742"/>
                  </a:ext>
                </a:extLst>
              </a:tr>
            </a:tbl>
          </a:graphicData>
        </a:graphic>
      </p:graphicFrame>
      <p:pic>
        <p:nvPicPr>
          <p:cNvPr id="5" name="Picture 4">
            <a:extLst>
              <a:ext uri="{FF2B5EF4-FFF2-40B4-BE49-F238E27FC236}">
                <a16:creationId xmlns:a16="http://schemas.microsoft.com/office/drawing/2014/main" id="{2CC1A29D-3A6D-448B-B467-4B89FB62DB78}"/>
              </a:ext>
            </a:extLst>
          </p:cNvPr>
          <p:cNvPicPr>
            <a:picLocks noChangeAspect="1"/>
          </p:cNvPicPr>
          <p:nvPr/>
        </p:nvPicPr>
        <p:blipFill>
          <a:blip r:embed="rId4"/>
          <a:stretch>
            <a:fillRect/>
          </a:stretch>
        </p:blipFill>
        <p:spPr>
          <a:xfrm>
            <a:off x="4158028" y="2032151"/>
            <a:ext cx="3461592" cy="1396849"/>
          </a:xfrm>
          <a:prstGeom prst="rect">
            <a:avLst/>
          </a:prstGeom>
        </p:spPr>
      </p:pic>
    </p:spTree>
    <p:extLst>
      <p:ext uri="{BB962C8B-B14F-4D97-AF65-F5344CB8AC3E}">
        <p14:creationId xmlns:p14="http://schemas.microsoft.com/office/powerpoint/2010/main" val="2391476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700000" flipV="1">
            <a:off x="9750013" y="-719946"/>
            <a:ext cx="1516601" cy="2336227"/>
          </a:xfrm>
          <a:custGeom>
            <a:avLst/>
            <a:gdLst/>
            <a:ahLst/>
            <a:cxnLst/>
            <a:rect l="l" t="t" r="r" b="b"/>
            <a:pathLst>
              <a:path w="2274901" h="3504340">
                <a:moveTo>
                  <a:pt x="0" y="3504341"/>
                </a:moveTo>
                <a:lnTo>
                  <a:pt x="2274901" y="3504341"/>
                </a:lnTo>
                <a:lnTo>
                  <a:pt x="2274901" y="0"/>
                </a:lnTo>
                <a:lnTo>
                  <a:pt x="0" y="0"/>
                </a:lnTo>
                <a:lnTo>
                  <a:pt x="0" y="3504341"/>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sz="933"/>
          </a:p>
        </p:txBody>
      </p:sp>
      <p:sp>
        <p:nvSpPr>
          <p:cNvPr id="4" name="Chevron 3"/>
          <p:cNvSpPr/>
          <p:nvPr/>
        </p:nvSpPr>
        <p:spPr>
          <a:xfrm>
            <a:off x="366097" y="142437"/>
            <a:ext cx="9372202" cy="525056"/>
          </a:xfrm>
          <a:prstGeom prst="chevron">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tx1"/>
              </a:solidFill>
            </a:endParaRPr>
          </a:p>
        </p:txBody>
      </p:sp>
      <p:sp>
        <p:nvSpPr>
          <p:cNvPr id="34" name="TextBox 34"/>
          <p:cNvSpPr txBox="1"/>
          <p:nvPr/>
        </p:nvSpPr>
        <p:spPr>
          <a:xfrm>
            <a:off x="715932" y="139474"/>
            <a:ext cx="10084904" cy="538609"/>
          </a:xfrm>
          <a:prstGeom prst="rect">
            <a:avLst/>
          </a:prstGeom>
        </p:spPr>
        <p:txBody>
          <a:bodyPr wrap="square" lIns="0" tIns="0" rIns="0" bIns="0" rtlCol="0" anchor="t">
            <a:spAutoFit/>
          </a:bodyPr>
          <a:lstStyle/>
          <a:p>
            <a:r>
              <a:rPr lang="en-US" sz="3500" b="1" dirty="0">
                <a:solidFill>
                  <a:srgbClr val="FEFCFC"/>
                </a:solidFill>
                <a:latin typeface="Arial" panose="020B0604020202020204" pitchFamily="34" charset="0"/>
                <a:cs typeface="Arial" panose="020B0604020202020204" pitchFamily="34" charset="0"/>
              </a:rPr>
              <a:t>MAJOR ACCOMPLISHMENTS – Q3 2024</a:t>
            </a:r>
          </a:p>
        </p:txBody>
      </p:sp>
      <p:graphicFrame>
        <p:nvGraphicFramePr>
          <p:cNvPr id="2" name="Table 6">
            <a:extLst>
              <a:ext uri="{FF2B5EF4-FFF2-40B4-BE49-F238E27FC236}">
                <a16:creationId xmlns:a16="http://schemas.microsoft.com/office/drawing/2014/main" id="{69E877CB-5DA4-4BB3-8B73-862DFFBD4014}"/>
              </a:ext>
            </a:extLst>
          </p:cNvPr>
          <p:cNvGraphicFramePr>
            <a:graphicFrameLocks noGrp="1"/>
          </p:cNvGraphicFramePr>
          <p:nvPr>
            <p:extLst>
              <p:ext uri="{D42A27DB-BD31-4B8C-83A1-F6EECF244321}">
                <p14:modId xmlns:p14="http://schemas.microsoft.com/office/powerpoint/2010/main" val="103373800"/>
              </p:ext>
            </p:extLst>
          </p:nvPr>
        </p:nvGraphicFramePr>
        <p:xfrm>
          <a:off x="428328" y="737435"/>
          <a:ext cx="11204347" cy="5590684"/>
        </p:xfrm>
        <a:graphic>
          <a:graphicData uri="http://schemas.openxmlformats.org/drawingml/2006/table">
            <a:tbl>
              <a:tblPr firstRow="1" bandRow="1">
                <a:tableStyleId>{2D5ABB26-0587-4C30-8999-92F81FD0307C}</a:tableStyleId>
              </a:tblPr>
              <a:tblGrid>
                <a:gridCol w="2713431">
                  <a:extLst>
                    <a:ext uri="{9D8B030D-6E8A-4147-A177-3AD203B41FA5}">
                      <a16:colId xmlns:a16="http://schemas.microsoft.com/office/drawing/2014/main" val="235671734"/>
                    </a:ext>
                  </a:extLst>
                </a:gridCol>
                <a:gridCol w="6354107">
                  <a:extLst>
                    <a:ext uri="{9D8B030D-6E8A-4147-A177-3AD203B41FA5}">
                      <a16:colId xmlns:a16="http://schemas.microsoft.com/office/drawing/2014/main" val="1171958758"/>
                    </a:ext>
                  </a:extLst>
                </a:gridCol>
                <a:gridCol w="2136809">
                  <a:extLst>
                    <a:ext uri="{9D8B030D-6E8A-4147-A177-3AD203B41FA5}">
                      <a16:colId xmlns:a16="http://schemas.microsoft.com/office/drawing/2014/main" val="1507927712"/>
                    </a:ext>
                  </a:extLst>
                </a:gridCol>
              </a:tblGrid>
              <a:tr h="835804">
                <a:tc>
                  <a:txBody>
                    <a:bodyPr/>
                    <a:lstStyle/>
                    <a:p>
                      <a:pPr algn="ctr"/>
                      <a:r>
                        <a:rPr lang="en-PH" b="1" dirty="0">
                          <a:solidFill>
                            <a:schemeClr val="bg1"/>
                          </a:solidFill>
                          <a:latin typeface="Arial" panose="020B0604020202020204" pitchFamily="34" charset="0"/>
                          <a:cs typeface="Arial" panose="020B0604020202020204" pitchFamily="34" charset="0"/>
                        </a:rPr>
                        <a:t>ACTIVITIES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ACCOMPLISHMENTS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TIMELINE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71127218"/>
                  </a:ext>
                </a:extLst>
              </a:tr>
              <a:tr h="1442622">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PH" sz="2000" b="1" u="sng" dirty="0">
                          <a:solidFill>
                            <a:srgbClr val="002060"/>
                          </a:solidFill>
                          <a:latin typeface="Arial" panose="020B0604020202020204" pitchFamily="34" charset="0"/>
                          <a:cs typeface="Arial" panose="020B0604020202020204" pitchFamily="34" charset="0"/>
                        </a:rPr>
                        <a:t>Audit Engagement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l"/>
                      <a:r>
                        <a:rPr lang="en-PH" u="sng" dirty="0">
                          <a:latin typeface="Arial" panose="020B0604020202020204" pitchFamily="34" charset="0"/>
                          <a:cs typeface="Arial" panose="020B0604020202020204" pitchFamily="34" charset="0"/>
                        </a:rPr>
                        <a:t>2. Audit of Income Collection (HLPI/THI/WFA/WOI)</a:t>
                      </a:r>
                    </a:p>
                    <a:p>
                      <a:pPr lvl="1" algn="l"/>
                      <a:r>
                        <a:rPr lang="en-PH" dirty="0">
                          <a:latin typeface="Arial" panose="020B0604020202020204" pitchFamily="34" charset="0"/>
                          <a:cs typeface="Arial" panose="020B0604020202020204" pitchFamily="34" charset="0"/>
                        </a:rPr>
                        <a:t>Issue: </a:t>
                      </a:r>
                    </a:p>
                    <a:p>
                      <a:pPr algn="l"/>
                      <a:endParaRPr lang="en-PH" dirty="0">
                        <a:latin typeface="Arial" panose="020B0604020202020204" pitchFamily="34" charset="0"/>
                        <a:cs typeface="Arial" panose="020B0604020202020204" pitchFamily="34" charset="0"/>
                      </a:endParaRPr>
                    </a:p>
                    <a:p>
                      <a:pPr algn="l"/>
                      <a:endParaRPr lang="en-PH" dirty="0">
                        <a:latin typeface="Arial" panose="020B0604020202020204" pitchFamily="34" charset="0"/>
                        <a:cs typeface="Arial" panose="020B0604020202020204" pitchFamily="34" charset="0"/>
                      </a:endParaRPr>
                    </a:p>
                    <a:p>
                      <a:pPr algn="l"/>
                      <a:endParaRPr lang="en-PH" dirty="0">
                        <a:latin typeface="Arial" panose="020B0604020202020204" pitchFamily="34" charset="0"/>
                        <a:cs typeface="Arial" panose="020B0604020202020204" pitchFamily="34" charset="0"/>
                      </a:endParaRPr>
                    </a:p>
                    <a:p>
                      <a:pPr algn="l"/>
                      <a:endParaRPr lang="en-PH" dirty="0">
                        <a:latin typeface="Arial" panose="020B0604020202020204" pitchFamily="34" charset="0"/>
                        <a:cs typeface="Arial" panose="020B0604020202020204" pitchFamily="34" charset="0"/>
                      </a:endParaRPr>
                    </a:p>
                    <a:p>
                      <a:pPr lvl="1" algn="l"/>
                      <a:r>
                        <a:rPr lang="en-PH" dirty="0">
                          <a:latin typeface="Arial" panose="020B0604020202020204" pitchFamily="34" charset="0"/>
                          <a:cs typeface="Arial" panose="020B0604020202020204" pitchFamily="34" charset="0"/>
                        </a:rPr>
                        <a:t>Recommendation: Strict enforcement of the issuance of post-dated cheques upon signing of the lease agreement.</a:t>
                      </a:r>
                    </a:p>
                    <a:p>
                      <a:pPr algn="l"/>
                      <a:endParaRPr lang="en-PH" dirty="0">
                        <a:latin typeface="Arial" panose="020B0604020202020204" pitchFamily="34" charset="0"/>
                        <a:cs typeface="Arial" panose="020B0604020202020204" pitchFamily="34" charset="0"/>
                      </a:endParaRPr>
                    </a:p>
                    <a:p>
                      <a:pPr algn="l"/>
                      <a:r>
                        <a:rPr lang="en-PH" u="sng" dirty="0">
                          <a:latin typeface="Arial" panose="020B0604020202020204" pitchFamily="34" charset="0"/>
                          <a:cs typeface="Arial" panose="020B0604020202020204" pitchFamily="34" charset="0"/>
                        </a:rPr>
                        <a:t>3. Audit of Procurement Process</a:t>
                      </a:r>
                    </a:p>
                    <a:p>
                      <a:pPr lvl="1" algn="l"/>
                      <a:r>
                        <a:rPr lang="en-PH" dirty="0">
                          <a:latin typeface="Arial" panose="020B0604020202020204" pitchFamily="34" charset="0"/>
                          <a:cs typeface="Arial" panose="020B0604020202020204" pitchFamily="34" charset="0"/>
                        </a:rPr>
                        <a:t>Issue: lack of manpower resulting to pending orders.</a:t>
                      </a:r>
                    </a:p>
                    <a:p>
                      <a:pPr lvl="1" algn="l"/>
                      <a:r>
                        <a:rPr lang="en-PH" dirty="0">
                          <a:latin typeface="Arial" panose="020B0604020202020204" pitchFamily="34" charset="0"/>
                          <a:cs typeface="Arial" panose="020B0604020202020204" pitchFamily="34" charset="0"/>
                        </a:rPr>
                        <a:t>Result: </a:t>
                      </a:r>
                    </a:p>
                    <a:p>
                      <a:pPr marL="800100" lvl="1" indent="-342900" algn="l">
                        <a:buAutoNum type="alphaLcPeriod"/>
                      </a:pPr>
                      <a:r>
                        <a:rPr lang="en-PH" dirty="0">
                          <a:latin typeface="Arial" panose="020B0604020202020204" pitchFamily="34" charset="0"/>
                          <a:cs typeface="Arial" panose="020B0604020202020204" pitchFamily="34" charset="0"/>
                        </a:rPr>
                        <a:t>Reduced “pending orders” from 32 last July 25, 2024 to 10 PRs as of October 30, 2024.</a:t>
                      </a:r>
                    </a:p>
                    <a:p>
                      <a:pPr marL="800100" lvl="1" indent="-342900" algn="l">
                        <a:buAutoNum type="alphaLcPeriod"/>
                      </a:pPr>
                      <a:r>
                        <a:rPr lang="en-PH" dirty="0">
                          <a:latin typeface="Arial" panose="020B0604020202020204" pitchFamily="34" charset="0"/>
                          <a:cs typeface="Arial" panose="020B0604020202020204" pitchFamily="34" charset="0"/>
                        </a:rPr>
                        <a:t>Transferred the canvassing procedure from PRI Team to PRD.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PH" dirty="0">
                        <a:latin typeface="Arial" panose="020B0604020202020204" pitchFamily="34" charset="0"/>
                        <a:cs typeface="Arial" panose="020B0604020202020204" pitchFamily="34" charset="0"/>
                      </a:endParaRPr>
                    </a:p>
                    <a:p>
                      <a:pPr algn="ctr"/>
                      <a:endParaRPr lang="en-PH" dirty="0">
                        <a:latin typeface="Arial" panose="020B0604020202020204" pitchFamily="34" charset="0"/>
                        <a:cs typeface="Arial" panose="020B0604020202020204" pitchFamily="34" charset="0"/>
                      </a:endParaRPr>
                    </a:p>
                    <a:p>
                      <a:pPr algn="ctr"/>
                      <a:endParaRPr lang="en-PH" dirty="0">
                        <a:latin typeface="Arial" panose="020B0604020202020204" pitchFamily="34" charset="0"/>
                        <a:cs typeface="Arial" panose="020B0604020202020204" pitchFamily="34" charset="0"/>
                      </a:endParaRPr>
                    </a:p>
                    <a:p>
                      <a:pPr algn="ctr"/>
                      <a:endParaRPr lang="en-PH" dirty="0">
                        <a:latin typeface="Arial" panose="020B0604020202020204" pitchFamily="34" charset="0"/>
                        <a:cs typeface="Arial" panose="020B0604020202020204" pitchFamily="34" charset="0"/>
                      </a:endParaRPr>
                    </a:p>
                    <a:p>
                      <a:pPr algn="ctr"/>
                      <a:endParaRPr lang="en-PH" dirty="0">
                        <a:latin typeface="Arial" panose="020B0604020202020204" pitchFamily="34" charset="0"/>
                        <a:cs typeface="Arial" panose="020B0604020202020204" pitchFamily="34" charset="0"/>
                      </a:endParaRPr>
                    </a:p>
                    <a:p>
                      <a:pPr algn="ctr"/>
                      <a:endParaRPr lang="en-PH" dirty="0">
                        <a:latin typeface="Arial" panose="020B0604020202020204" pitchFamily="34" charset="0"/>
                        <a:cs typeface="Arial" panose="020B0604020202020204" pitchFamily="34" charset="0"/>
                      </a:endParaRPr>
                    </a:p>
                    <a:p>
                      <a:pPr algn="ctr"/>
                      <a:endParaRPr lang="en-PH" dirty="0">
                        <a:latin typeface="Arial" panose="020B0604020202020204" pitchFamily="34" charset="0"/>
                        <a:cs typeface="Arial" panose="020B0604020202020204" pitchFamily="34" charset="0"/>
                      </a:endParaRPr>
                    </a:p>
                    <a:p>
                      <a:pPr algn="ctr"/>
                      <a:endParaRPr lang="en-PH" dirty="0">
                        <a:latin typeface="Arial" panose="020B0604020202020204" pitchFamily="34" charset="0"/>
                        <a:cs typeface="Arial" panose="020B0604020202020204" pitchFamily="34" charset="0"/>
                      </a:endParaRPr>
                    </a:p>
                    <a:p>
                      <a:pPr algn="ctr"/>
                      <a:endParaRPr lang="en-PH" dirty="0">
                        <a:latin typeface="Arial" panose="020B0604020202020204" pitchFamily="34" charset="0"/>
                        <a:cs typeface="Arial" panose="020B0604020202020204" pitchFamily="34" charset="0"/>
                      </a:endParaRPr>
                    </a:p>
                    <a:p>
                      <a:pPr algn="ctr"/>
                      <a:endParaRPr lang="en-PH" dirty="0">
                        <a:latin typeface="Arial" panose="020B0604020202020204" pitchFamily="34" charset="0"/>
                        <a:cs typeface="Arial" panose="020B0604020202020204" pitchFamily="34" charset="0"/>
                      </a:endParaRPr>
                    </a:p>
                    <a:p>
                      <a:pPr algn="ctr"/>
                      <a:r>
                        <a:rPr lang="en-PH" dirty="0">
                          <a:latin typeface="Arial" panose="020B0604020202020204" pitchFamily="34" charset="0"/>
                          <a:cs typeface="Arial" panose="020B0604020202020204" pitchFamily="34" charset="0"/>
                        </a:rPr>
                        <a:t>10/30/2024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3715742"/>
                  </a:ext>
                </a:extLst>
              </a:tr>
            </a:tbl>
          </a:graphicData>
        </a:graphic>
      </p:graphicFrame>
      <p:pic>
        <p:nvPicPr>
          <p:cNvPr id="7" name="Picture 6">
            <a:extLst>
              <a:ext uri="{FF2B5EF4-FFF2-40B4-BE49-F238E27FC236}">
                <a16:creationId xmlns:a16="http://schemas.microsoft.com/office/drawing/2014/main" id="{81031DB4-FBD2-4D5A-ABB5-90778555AA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9387" y="2236801"/>
            <a:ext cx="5458873" cy="905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696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700000" flipV="1">
            <a:off x="9750013" y="-719946"/>
            <a:ext cx="1516601" cy="2336227"/>
          </a:xfrm>
          <a:custGeom>
            <a:avLst/>
            <a:gdLst/>
            <a:ahLst/>
            <a:cxnLst/>
            <a:rect l="l" t="t" r="r" b="b"/>
            <a:pathLst>
              <a:path w="2274901" h="3504340">
                <a:moveTo>
                  <a:pt x="0" y="3504341"/>
                </a:moveTo>
                <a:lnTo>
                  <a:pt x="2274901" y="3504341"/>
                </a:lnTo>
                <a:lnTo>
                  <a:pt x="2274901" y="0"/>
                </a:lnTo>
                <a:lnTo>
                  <a:pt x="0" y="0"/>
                </a:lnTo>
                <a:lnTo>
                  <a:pt x="0" y="3504341"/>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sz="933"/>
          </a:p>
        </p:txBody>
      </p:sp>
      <p:sp>
        <p:nvSpPr>
          <p:cNvPr id="4" name="Chevron 3"/>
          <p:cNvSpPr/>
          <p:nvPr/>
        </p:nvSpPr>
        <p:spPr>
          <a:xfrm>
            <a:off x="366097" y="142437"/>
            <a:ext cx="9372202" cy="525056"/>
          </a:xfrm>
          <a:prstGeom prst="chevron">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tx1"/>
              </a:solidFill>
            </a:endParaRPr>
          </a:p>
        </p:txBody>
      </p:sp>
      <p:sp>
        <p:nvSpPr>
          <p:cNvPr id="34" name="TextBox 34"/>
          <p:cNvSpPr txBox="1"/>
          <p:nvPr/>
        </p:nvSpPr>
        <p:spPr>
          <a:xfrm>
            <a:off x="715932" y="139474"/>
            <a:ext cx="10084904" cy="538609"/>
          </a:xfrm>
          <a:prstGeom prst="rect">
            <a:avLst/>
          </a:prstGeom>
        </p:spPr>
        <p:txBody>
          <a:bodyPr wrap="square" lIns="0" tIns="0" rIns="0" bIns="0" rtlCol="0" anchor="t">
            <a:spAutoFit/>
          </a:bodyPr>
          <a:lstStyle/>
          <a:p>
            <a:r>
              <a:rPr lang="en-US" sz="3500" b="1" dirty="0">
                <a:solidFill>
                  <a:srgbClr val="FEFCFC"/>
                </a:solidFill>
                <a:latin typeface="Arial" panose="020B0604020202020204" pitchFamily="34" charset="0"/>
                <a:cs typeface="Arial" panose="020B0604020202020204" pitchFamily="34" charset="0"/>
              </a:rPr>
              <a:t>MAJOR ACCOMPLISHMENTS – Q3 2024</a:t>
            </a:r>
          </a:p>
        </p:txBody>
      </p:sp>
      <p:graphicFrame>
        <p:nvGraphicFramePr>
          <p:cNvPr id="2" name="Table 6">
            <a:extLst>
              <a:ext uri="{FF2B5EF4-FFF2-40B4-BE49-F238E27FC236}">
                <a16:creationId xmlns:a16="http://schemas.microsoft.com/office/drawing/2014/main" id="{69E877CB-5DA4-4BB3-8B73-862DFFBD4014}"/>
              </a:ext>
            </a:extLst>
          </p:cNvPr>
          <p:cNvGraphicFramePr>
            <a:graphicFrameLocks noGrp="1"/>
          </p:cNvGraphicFramePr>
          <p:nvPr>
            <p:extLst>
              <p:ext uri="{D42A27DB-BD31-4B8C-83A1-F6EECF244321}">
                <p14:modId xmlns:p14="http://schemas.microsoft.com/office/powerpoint/2010/main" val="3416954427"/>
              </p:ext>
            </p:extLst>
          </p:nvPr>
        </p:nvGraphicFramePr>
        <p:xfrm>
          <a:off x="428328" y="841132"/>
          <a:ext cx="11204347" cy="3670444"/>
        </p:xfrm>
        <a:graphic>
          <a:graphicData uri="http://schemas.openxmlformats.org/drawingml/2006/table">
            <a:tbl>
              <a:tblPr firstRow="1" bandRow="1">
                <a:tableStyleId>{2D5ABB26-0587-4C30-8999-92F81FD0307C}</a:tableStyleId>
              </a:tblPr>
              <a:tblGrid>
                <a:gridCol w="2713431">
                  <a:extLst>
                    <a:ext uri="{9D8B030D-6E8A-4147-A177-3AD203B41FA5}">
                      <a16:colId xmlns:a16="http://schemas.microsoft.com/office/drawing/2014/main" val="235671734"/>
                    </a:ext>
                  </a:extLst>
                </a:gridCol>
                <a:gridCol w="6354107">
                  <a:extLst>
                    <a:ext uri="{9D8B030D-6E8A-4147-A177-3AD203B41FA5}">
                      <a16:colId xmlns:a16="http://schemas.microsoft.com/office/drawing/2014/main" val="1171958758"/>
                    </a:ext>
                  </a:extLst>
                </a:gridCol>
                <a:gridCol w="2136809">
                  <a:extLst>
                    <a:ext uri="{9D8B030D-6E8A-4147-A177-3AD203B41FA5}">
                      <a16:colId xmlns:a16="http://schemas.microsoft.com/office/drawing/2014/main" val="1507927712"/>
                    </a:ext>
                  </a:extLst>
                </a:gridCol>
              </a:tblGrid>
              <a:tr h="835804">
                <a:tc>
                  <a:txBody>
                    <a:bodyPr/>
                    <a:lstStyle/>
                    <a:p>
                      <a:pPr algn="ctr"/>
                      <a:r>
                        <a:rPr lang="en-PH" b="1" dirty="0">
                          <a:solidFill>
                            <a:schemeClr val="bg1"/>
                          </a:solidFill>
                          <a:latin typeface="Arial" panose="020B0604020202020204" pitchFamily="34" charset="0"/>
                          <a:cs typeface="Arial" panose="020B0604020202020204" pitchFamily="34" charset="0"/>
                        </a:rPr>
                        <a:t>ACTIVITIES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ACCOMPLISHMENTS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TIMELINE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71127218"/>
                  </a:ext>
                </a:extLst>
              </a:tr>
              <a:tr h="1442622">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PH" sz="2000" b="1" u="sng" dirty="0">
                          <a:solidFill>
                            <a:srgbClr val="002060"/>
                          </a:solidFill>
                          <a:latin typeface="Arial" panose="020B0604020202020204" pitchFamily="34" charset="0"/>
                          <a:cs typeface="Arial" panose="020B0604020202020204" pitchFamily="34" charset="0"/>
                        </a:rPr>
                        <a:t>Audit Engagement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l"/>
                      <a:r>
                        <a:rPr lang="en-PH" u="sng" dirty="0">
                          <a:latin typeface="Arial" panose="020B0604020202020204" pitchFamily="34" charset="0"/>
                          <a:cs typeface="Arial" panose="020B0604020202020204" pitchFamily="34" charset="0"/>
                        </a:rPr>
                        <a:t>4. </a:t>
                      </a:r>
                      <a:r>
                        <a:rPr lang="en-US" u="sng" dirty="0">
                          <a:latin typeface="Arial" panose="020B0604020202020204" pitchFamily="34" charset="0"/>
                          <a:cs typeface="Arial" panose="020B0604020202020204" pitchFamily="34" charset="0"/>
                        </a:rPr>
                        <a:t>Audit of CCC Plant Production and Operations</a:t>
                      </a:r>
                    </a:p>
                    <a:p>
                      <a:pPr lvl="1" algn="l"/>
                      <a:r>
                        <a:rPr lang="en-US" u="none" dirty="0">
                          <a:latin typeface="Arial" panose="020B0604020202020204" pitchFamily="34" charset="0"/>
                          <a:cs typeface="Arial" panose="020B0604020202020204" pitchFamily="34" charset="0"/>
                        </a:rPr>
                        <a:t>Issue: Inaccurate SW Yield Report</a:t>
                      </a:r>
                    </a:p>
                    <a:p>
                      <a:pPr lvl="1" algn="l"/>
                      <a:r>
                        <a:rPr lang="en-US" u="none" dirty="0">
                          <a:latin typeface="Arial" panose="020B0604020202020204" pitchFamily="34" charset="0"/>
                          <a:cs typeface="Arial" panose="020B0604020202020204" pitchFamily="34" charset="0"/>
                        </a:rPr>
                        <a:t>Recommendations: </a:t>
                      </a:r>
                    </a:p>
                    <a:p>
                      <a:pPr marL="800100" lvl="1" indent="-342900" algn="l">
                        <a:buAutoNum type="alphaLcPeriod"/>
                      </a:pPr>
                      <a:r>
                        <a:rPr lang="en-US" u="none" dirty="0">
                          <a:latin typeface="Arial" panose="020B0604020202020204" pitchFamily="34" charset="0"/>
                          <a:cs typeface="Arial" panose="020B0604020202020204" pitchFamily="34" charset="0"/>
                        </a:rPr>
                        <a:t>Strengthen the review process on the Daily Production Report (DPR).</a:t>
                      </a:r>
                    </a:p>
                    <a:p>
                      <a:pPr marL="800100" lvl="1" indent="-342900" algn="l">
                        <a:buAutoNum type="alphaLcPeriod"/>
                      </a:pPr>
                      <a:r>
                        <a:rPr lang="en-US" u="none" dirty="0">
                          <a:latin typeface="Arial" panose="020B0604020202020204" pitchFamily="34" charset="0"/>
                          <a:cs typeface="Arial" panose="020B0604020202020204" pitchFamily="34" charset="0"/>
                        </a:rPr>
                        <a:t>Process improvements on the following:</a:t>
                      </a:r>
                    </a:p>
                    <a:p>
                      <a:pPr marL="1200150" lvl="2" indent="-285750" algn="l">
                        <a:buFont typeface="Wingdings" panose="05000000000000000000" pitchFamily="2" charset="2"/>
                        <a:buChar char="Ø"/>
                      </a:pPr>
                      <a:r>
                        <a:rPr lang="en-US" u="none" dirty="0">
                          <a:latin typeface="Arial" panose="020B0604020202020204" pitchFamily="34" charset="0"/>
                          <a:cs typeface="Arial" panose="020B0604020202020204" pitchFamily="34" charset="0"/>
                        </a:rPr>
                        <a:t>Implementing MIS for Chemicals</a:t>
                      </a:r>
                    </a:p>
                    <a:p>
                      <a:pPr marL="1200150" lvl="2" indent="-285750" algn="l">
                        <a:buFont typeface="Wingdings" panose="05000000000000000000" pitchFamily="2" charset="2"/>
                        <a:buChar char="Ø"/>
                      </a:pPr>
                      <a:r>
                        <a:rPr lang="en-US" u="none" dirty="0">
                          <a:latin typeface="Arial" panose="020B0604020202020204" pitchFamily="34" charset="0"/>
                          <a:cs typeface="Arial" panose="020B0604020202020204" pitchFamily="34" charset="0"/>
                        </a:rPr>
                        <a:t>Printing of weight slip per SW lot code and after the sieving process</a:t>
                      </a:r>
                    </a:p>
                    <a:p>
                      <a:pPr algn="l"/>
                      <a:endParaRPr lang="en-PH"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PH" dirty="0">
                          <a:latin typeface="Arial" panose="020B0604020202020204" pitchFamily="34" charset="0"/>
                          <a:cs typeface="Arial" panose="020B0604020202020204" pitchFamily="34" charset="0"/>
                        </a:rPr>
                        <a:t>11/30/2024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3715742"/>
                  </a:ext>
                </a:extLst>
              </a:tr>
            </a:tbl>
          </a:graphicData>
        </a:graphic>
      </p:graphicFrame>
    </p:spTree>
    <p:extLst>
      <p:ext uri="{BB962C8B-B14F-4D97-AF65-F5344CB8AC3E}">
        <p14:creationId xmlns:p14="http://schemas.microsoft.com/office/powerpoint/2010/main" val="1084965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700000" flipV="1">
            <a:off x="9750013" y="-719946"/>
            <a:ext cx="1516601" cy="2336227"/>
          </a:xfrm>
          <a:custGeom>
            <a:avLst/>
            <a:gdLst/>
            <a:ahLst/>
            <a:cxnLst/>
            <a:rect l="l" t="t" r="r" b="b"/>
            <a:pathLst>
              <a:path w="2274901" h="3504340">
                <a:moveTo>
                  <a:pt x="0" y="3504341"/>
                </a:moveTo>
                <a:lnTo>
                  <a:pt x="2274901" y="3504341"/>
                </a:lnTo>
                <a:lnTo>
                  <a:pt x="2274901" y="0"/>
                </a:lnTo>
                <a:lnTo>
                  <a:pt x="0" y="0"/>
                </a:lnTo>
                <a:lnTo>
                  <a:pt x="0" y="3504341"/>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sz="933"/>
          </a:p>
        </p:txBody>
      </p:sp>
      <p:sp>
        <p:nvSpPr>
          <p:cNvPr id="4" name="Chevron 3"/>
          <p:cNvSpPr/>
          <p:nvPr/>
        </p:nvSpPr>
        <p:spPr>
          <a:xfrm>
            <a:off x="366097" y="142437"/>
            <a:ext cx="9372202" cy="525056"/>
          </a:xfrm>
          <a:prstGeom prst="chevron">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tx1"/>
              </a:solidFill>
            </a:endParaRPr>
          </a:p>
        </p:txBody>
      </p:sp>
      <p:sp>
        <p:nvSpPr>
          <p:cNvPr id="34" name="TextBox 34"/>
          <p:cNvSpPr txBox="1"/>
          <p:nvPr/>
        </p:nvSpPr>
        <p:spPr>
          <a:xfrm>
            <a:off x="715932" y="139474"/>
            <a:ext cx="10084904" cy="538609"/>
          </a:xfrm>
          <a:prstGeom prst="rect">
            <a:avLst/>
          </a:prstGeom>
        </p:spPr>
        <p:txBody>
          <a:bodyPr wrap="square" lIns="0" tIns="0" rIns="0" bIns="0" rtlCol="0" anchor="t">
            <a:spAutoFit/>
          </a:bodyPr>
          <a:lstStyle/>
          <a:p>
            <a:r>
              <a:rPr lang="en-US" sz="3500" b="1" dirty="0">
                <a:solidFill>
                  <a:srgbClr val="FEFCFC"/>
                </a:solidFill>
                <a:latin typeface="Arial" panose="020B0604020202020204" pitchFamily="34" charset="0"/>
                <a:cs typeface="Arial" panose="020B0604020202020204" pitchFamily="34" charset="0"/>
              </a:rPr>
              <a:t>MAJOR ACCOMPLISHMENTS – Q3 2024</a:t>
            </a:r>
          </a:p>
        </p:txBody>
      </p:sp>
      <p:graphicFrame>
        <p:nvGraphicFramePr>
          <p:cNvPr id="2" name="Table 6">
            <a:extLst>
              <a:ext uri="{FF2B5EF4-FFF2-40B4-BE49-F238E27FC236}">
                <a16:creationId xmlns:a16="http://schemas.microsoft.com/office/drawing/2014/main" id="{69E877CB-5DA4-4BB3-8B73-862DFFBD4014}"/>
              </a:ext>
            </a:extLst>
          </p:cNvPr>
          <p:cNvGraphicFramePr>
            <a:graphicFrameLocks noGrp="1"/>
          </p:cNvGraphicFramePr>
          <p:nvPr>
            <p:extLst>
              <p:ext uri="{D42A27DB-BD31-4B8C-83A1-F6EECF244321}">
                <p14:modId xmlns:p14="http://schemas.microsoft.com/office/powerpoint/2010/main" val="2476923753"/>
              </p:ext>
            </p:extLst>
          </p:nvPr>
        </p:nvGraphicFramePr>
        <p:xfrm>
          <a:off x="428328" y="841132"/>
          <a:ext cx="11204347" cy="3121804"/>
        </p:xfrm>
        <a:graphic>
          <a:graphicData uri="http://schemas.openxmlformats.org/drawingml/2006/table">
            <a:tbl>
              <a:tblPr firstRow="1" bandRow="1">
                <a:tableStyleId>{2D5ABB26-0587-4C30-8999-92F81FD0307C}</a:tableStyleId>
              </a:tblPr>
              <a:tblGrid>
                <a:gridCol w="2713431">
                  <a:extLst>
                    <a:ext uri="{9D8B030D-6E8A-4147-A177-3AD203B41FA5}">
                      <a16:colId xmlns:a16="http://schemas.microsoft.com/office/drawing/2014/main" val="235671734"/>
                    </a:ext>
                  </a:extLst>
                </a:gridCol>
                <a:gridCol w="6354107">
                  <a:extLst>
                    <a:ext uri="{9D8B030D-6E8A-4147-A177-3AD203B41FA5}">
                      <a16:colId xmlns:a16="http://schemas.microsoft.com/office/drawing/2014/main" val="1171958758"/>
                    </a:ext>
                  </a:extLst>
                </a:gridCol>
                <a:gridCol w="2136809">
                  <a:extLst>
                    <a:ext uri="{9D8B030D-6E8A-4147-A177-3AD203B41FA5}">
                      <a16:colId xmlns:a16="http://schemas.microsoft.com/office/drawing/2014/main" val="1507927712"/>
                    </a:ext>
                  </a:extLst>
                </a:gridCol>
              </a:tblGrid>
              <a:tr h="835804">
                <a:tc>
                  <a:txBody>
                    <a:bodyPr/>
                    <a:lstStyle/>
                    <a:p>
                      <a:pPr algn="ctr"/>
                      <a:r>
                        <a:rPr lang="en-PH" b="1" dirty="0">
                          <a:solidFill>
                            <a:schemeClr val="bg1"/>
                          </a:solidFill>
                          <a:latin typeface="Arial" panose="020B0604020202020204" pitchFamily="34" charset="0"/>
                          <a:cs typeface="Arial" panose="020B0604020202020204" pitchFamily="34" charset="0"/>
                        </a:rPr>
                        <a:t>ACTIVITIES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ACCOMPLISHMENTS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TIMELINE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71127218"/>
                  </a:ext>
                </a:extLst>
              </a:tr>
              <a:tr h="1442622">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PH" sz="2000" b="1" u="sng" dirty="0">
                          <a:solidFill>
                            <a:srgbClr val="002060"/>
                          </a:solidFill>
                          <a:latin typeface="Arial" panose="020B0604020202020204" pitchFamily="34" charset="0"/>
                          <a:cs typeface="Arial" panose="020B0604020202020204" pitchFamily="34" charset="0"/>
                        </a:rPr>
                        <a:t>Audit Engagement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l"/>
                      <a:r>
                        <a:rPr lang="en-PH" u="sng" dirty="0">
                          <a:latin typeface="Arial" panose="020B0604020202020204" pitchFamily="34" charset="0"/>
                          <a:cs typeface="Arial" panose="020B0604020202020204" pitchFamily="34" charset="0"/>
                        </a:rPr>
                        <a:t>5. </a:t>
                      </a:r>
                      <a:r>
                        <a:rPr lang="en-US" u="sng" dirty="0">
                          <a:latin typeface="Arial" panose="020B0604020202020204" pitchFamily="34" charset="0"/>
                          <a:cs typeface="Arial" panose="020B0604020202020204" pitchFamily="34" charset="0"/>
                        </a:rPr>
                        <a:t>Audit of Carmona Plant Inventory Management</a:t>
                      </a:r>
                    </a:p>
                    <a:p>
                      <a:pPr lvl="1" algn="l"/>
                      <a:r>
                        <a:rPr lang="en-US" u="none" dirty="0">
                          <a:latin typeface="Arial" panose="020B0604020202020204" pitchFamily="34" charset="0"/>
                          <a:cs typeface="Arial" panose="020B0604020202020204" pitchFamily="34" charset="0"/>
                        </a:rPr>
                        <a:t>Issue: Late recording in SAP</a:t>
                      </a:r>
                    </a:p>
                    <a:p>
                      <a:pPr lvl="1" algn="l"/>
                      <a:r>
                        <a:rPr lang="en-US" u="none" dirty="0">
                          <a:latin typeface="Arial" panose="020B0604020202020204" pitchFamily="34" charset="0"/>
                          <a:cs typeface="Arial" panose="020B0604020202020204" pitchFamily="34" charset="0"/>
                        </a:rPr>
                        <a:t>Results: </a:t>
                      </a:r>
                    </a:p>
                    <a:p>
                      <a:pPr marL="800100" lvl="1" indent="-342900" algn="l">
                        <a:buAutoNum type="alphaLcPeriod"/>
                      </a:pPr>
                      <a:r>
                        <a:rPr lang="en-US" u="none" dirty="0">
                          <a:latin typeface="Arial" panose="020B0604020202020204" pitchFamily="34" charset="0"/>
                          <a:cs typeface="Arial" panose="020B0604020202020204" pitchFamily="34" charset="0"/>
                        </a:rPr>
                        <a:t>Established procedures for the advance turn-in of coarse powder</a:t>
                      </a:r>
                    </a:p>
                    <a:p>
                      <a:pPr marL="800100" lvl="1" indent="-342900" algn="l">
                        <a:buAutoNum type="alphaLcPeriod"/>
                      </a:pPr>
                      <a:r>
                        <a:rPr lang="en-US" u="none" dirty="0">
                          <a:latin typeface="Arial" panose="020B0604020202020204" pitchFamily="34" charset="0"/>
                          <a:cs typeface="Arial" panose="020B0604020202020204" pitchFamily="34" charset="0"/>
                        </a:rPr>
                        <a:t>Upgrade of internet connection</a:t>
                      </a:r>
                    </a:p>
                    <a:p>
                      <a:pPr marL="800100" lvl="1" indent="-342900" algn="l">
                        <a:buAutoNum type="alphaLcPeriod"/>
                      </a:pPr>
                      <a:r>
                        <a:rPr lang="en-US" u="none" dirty="0">
                          <a:latin typeface="Arial" panose="020B0604020202020204" pitchFamily="34" charset="0"/>
                          <a:cs typeface="Arial" panose="020B0604020202020204" pitchFamily="34" charset="0"/>
                        </a:rPr>
                        <a:t>Improved timeliness of recording by adding SAP access</a:t>
                      </a:r>
                      <a:endParaRPr lang="en-PH"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PH" dirty="0">
                          <a:latin typeface="Arial" panose="020B0604020202020204" pitchFamily="34" charset="0"/>
                          <a:cs typeface="Arial" panose="020B0604020202020204" pitchFamily="34" charset="0"/>
                        </a:rPr>
                        <a:t>09/30/2024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3715742"/>
                  </a:ext>
                </a:extLst>
              </a:tr>
            </a:tbl>
          </a:graphicData>
        </a:graphic>
      </p:graphicFrame>
    </p:spTree>
    <p:extLst>
      <p:ext uri="{BB962C8B-B14F-4D97-AF65-F5344CB8AC3E}">
        <p14:creationId xmlns:p14="http://schemas.microsoft.com/office/powerpoint/2010/main" val="2552931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700000" flipV="1">
            <a:off x="9750013" y="-719946"/>
            <a:ext cx="1516601" cy="2336227"/>
          </a:xfrm>
          <a:custGeom>
            <a:avLst/>
            <a:gdLst/>
            <a:ahLst/>
            <a:cxnLst/>
            <a:rect l="l" t="t" r="r" b="b"/>
            <a:pathLst>
              <a:path w="2274901" h="3504340">
                <a:moveTo>
                  <a:pt x="0" y="3504341"/>
                </a:moveTo>
                <a:lnTo>
                  <a:pt x="2274901" y="3504341"/>
                </a:lnTo>
                <a:lnTo>
                  <a:pt x="2274901" y="0"/>
                </a:lnTo>
                <a:lnTo>
                  <a:pt x="0" y="0"/>
                </a:lnTo>
                <a:lnTo>
                  <a:pt x="0" y="3504341"/>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sz="933"/>
          </a:p>
        </p:txBody>
      </p:sp>
      <p:sp>
        <p:nvSpPr>
          <p:cNvPr id="4" name="Chevron 3"/>
          <p:cNvSpPr/>
          <p:nvPr/>
        </p:nvSpPr>
        <p:spPr>
          <a:xfrm>
            <a:off x="366097" y="142437"/>
            <a:ext cx="9372202" cy="525056"/>
          </a:xfrm>
          <a:prstGeom prst="chevron">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tx1"/>
              </a:solidFill>
            </a:endParaRPr>
          </a:p>
        </p:txBody>
      </p:sp>
      <p:sp>
        <p:nvSpPr>
          <p:cNvPr id="34" name="TextBox 34"/>
          <p:cNvSpPr txBox="1"/>
          <p:nvPr/>
        </p:nvSpPr>
        <p:spPr>
          <a:xfrm>
            <a:off x="715932" y="139474"/>
            <a:ext cx="10084904" cy="538609"/>
          </a:xfrm>
          <a:prstGeom prst="rect">
            <a:avLst/>
          </a:prstGeom>
        </p:spPr>
        <p:txBody>
          <a:bodyPr wrap="square" lIns="0" tIns="0" rIns="0" bIns="0" rtlCol="0" anchor="t">
            <a:spAutoFit/>
          </a:bodyPr>
          <a:lstStyle/>
          <a:p>
            <a:r>
              <a:rPr lang="en-US" sz="3500" b="1" dirty="0">
                <a:solidFill>
                  <a:srgbClr val="FEFCFC"/>
                </a:solidFill>
                <a:latin typeface="Arial" panose="020B0604020202020204" pitchFamily="34" charset="0"/>
                <a:cs typeface="Arial" panose="020B0604020202020204" pitchFamily="34" charset="0"/>
              </a:rPr>
              <a:t>MAJOR ACCOMPLISHMENTS – Q3 2024</a:t>
            </a:r>
          </a:p>
        </p:txBody>
      </p:sp>
      <p:graphicFrame>
        <p:nvGraphicFramePr>
          <p:cNvPr id="2" name="Table 6">
            <a:extLst>
              <a:ext uri="{FF2B5EF4-FFF2-40B4-BE49-F238E27FC236}">
                <a16:creationId xmlns:a16="http://schemas.microsoft.com/office/drawing/2014/main" id="{69E877CB-5DA4-4BB3-8B73-862DFFBD4014}"/>
              </a:ext>
            </a:extLst>
          </p:cNvPr>
          <p:cNvGraphicFramePr>
            <a:graphicFrameLocks noGrp="1"/>
          </p:cNvGraphicFramePr>
          <p:nvPr>
            <p:extLst>
              <p:ext uri="{D42A27DB-BD31-4B8C-83A1-F6EECF244321}">
                <p14:modId xmlns:p14="http://schemas.microsoft.com/office/powerpoint/2010/main" val="2491609724"/>
              </p:ext>
            </p:extLst>
          </p:nvPr>
        </p:nvGraphicFramePr>
        <p:xfrm>
          <a:off x="428328" y="841132"/>
          <a:ext cx="11204347" cy="3944764"/>
        </p:xfrm>
        <a:graphic>
          <a:graphicData uri="http://schemas.openxmlformats.org/drawingml/2006/table">
            <a:tbl>
              <a:tblPr firstRow="1" bandRow="1">
                <a:tableStyleId>{2D5ABB26-0587-4C30-8999-92F81FD0307C}</a:tableStyleId>
              </a:tblPr>
              <a:tblGrid>
                <a:gridCol w="2713431">
                  <a:extLst>
                    <a:ext uri="{9D8B030D-6E8A-4147-A177-3AD203B41FA5}">
                      <a16:colId xmlns:a16="http://schemas.microsoft.com/office/drawing/2014/main" val="235671734"/>
                    </a:ext>
                  </a:extLst>
                </a:gridCol>
                <a:gridCol w="6354107">
                  <a:extLst>
                    <a:ext uri="{9D8B030D-6E8A-4147-A177-3AD203B41FA5}">
                      <a16:colId xmlns:a16="http://schemas.microsoft.com/office/drawing/2014/main" val="1171958758"/>
                    </a:ext>
                  </a:extLst>
                </a:gridCol>
                <a:gridCol w="2136809">
                  <a:extLst>
                    <a:ext uri="{9D8B030D-6E8A-4147-A177-3AD203B41FA5}">
                      <a16:colId xmlns:a16="http://schemas.microsoft.com/office/drawing/2014/main" val="1507927712"/>
                    </a:ext>
                  </a:extLst>
                </a:gridCol>
              </a:tblGrid>
              <a:tr h="835804">
                <a:tc>
                  <a:txBody>
                    <a:bodyPr/>
                    <a:lstStyle/>
                    <a:p>
                      <a:pPr algn="ctr"/>
                      <a:r>
                        <a:rPr lang="en-PH" b="1" dirty="0">
                          <a:solidFill>
                            <a:schemeClr val="bg1"/>
                          </a:solidFill>
                          <a:latin typeface="Arial" panose="020B0604020202020204" pitchFamily="34" charset="0"/>
                          <a:cs typeface="Arial" panose="020B0604020202020204" pitchFamily="34" charset="0"/>
                        </a:rPr>
                        <a:t>ACTIVITIES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ACCOMPLISHMENTS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TIMELINE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71127218"/>
                  </a:ext>
                </a:extLst>
              </a:tr>
              <a:tr h="814557">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PH" sz="2000" b="1" u="sng" dirty="0">
                          <a:solidFill>
                            <a:srgbClr val="002060"/>
                          </a:solidFill>
                          <a:latin typeface="Arial" panose="020B0604020202020204" pitchFamily="34" charset="0"/>
                          <a:cs typeface="Arial" panose="020B0604020202020204" pitchFamily="34" charset="0"/>
                        </a:rPr>
                        <a:t>Other Tasks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342900" indent="-342900" algn="l">
                        <a:buAutoNum type="arabicPeriod"/>
                      </a:pPr>
                      <a:r>
                        <a:rPr lang="en-PH" u="sng" dirty="0">
                          <a:latin typeface="Arial" panose="020B0604020202020204" pitchFamily="34" charset="0"/>
                          <a:cs typeface="Arial" panose="020B0604020202020204" pitchFamily="34" charset="0"/>
                        </a:rPr>
                        <a:t>Audit of 2023 Management Fees</a:t>
                      </a:r>
                    </a:p>
                    <a:p>
                      <a:pPr marL="457200" lvl="1" indent="0" algn="l">
                        <a:buNone/>
                      </a:pPr>
                      <a:r>
                        <a:rPr lang="en-PH" dirty="0">
                          <a:latin typeface="Arial" panose="020B0604020202020204" pitchFamily="34" charset="0"/>
                          <a:cs typeface="Arial" panose="020B0604020202020204" pitchFamily="34" charset="0"/>
                        </a:rPr>
                        <a:t>Result: Established guidelines for the processing of </a:t>
                      </a:r>
                      <a:r>
                        <a:rPr lang="en-PH" dirty="0" err="1">
                          <a:latin typeface="Arial" panose="020B0604020202020204" pitchFamily="34" charset="0"/>
                          <a:cs typeface="Arial" panose="020B0604020202020204" pitchFamily="34" charset="0"/>
                        </a:rPr>
                        <a:t>dividens</a:t>
                      </a:r>
                      <a:r>
                        <a:rPr lang="en-PH" dirty="0">
                          <a:latin typeface="Arial" panose="020B0604020202020204" pitchFamily="34" charset="0"/>
                          <a:cs typeface="Arial" panose="020B0604020202020204" pitchFamily="34" charset="0"/>
                        </a:rPr>
                        <a:t> and management fees.</a:t>
                      </a:r>
                    </a:p>
                    <a:p>
                      <a:pPr marL="342900" indent="-342900" algn="l">
                        <a:buAutoNum type="arabicPeriod"/>
                      </a:pPr>
                      <a:r>
                        <a:rPr lang="en-PH" u="sng" dirty="0">
                          <a:latin typeface="Arial" panose="020B0604020202020204" pitchFamily="34" charset="0"/>
                          <a:cs typeface="Arial" panose="020B0604020202020204" pitchFamily="34" charset="0"/>
                        </a:rPr>
                        <a:t>Lazada/ </a:t>
                      </a:r>
                      <a:r>
                        <a:rPr lang="en-PH" u="sng" dirty="0" err="1">
                          <a:latin typeface="Arial" panose="020B0604020202020204" pitchFamily="34" charset="0"/>
                          <a:cs typeface="Arial" panose="020B0604020202020204" pitchFamily="34" charset="0"/>
                        </a:rPr>
                        <a:t>Shopee</a:t>
                      </a:r>
                      <a:r>
                        <a:rPr lang="en-PH" u="sng" dirty="0">
                          <a:latin typeface="Arial" panose="020B0604020202020204" pitchFamily="34" charset="0"/>
                          <a:cs typeface="Arial" panose="020B0604020202020204" pitchFamily="34" charset="0"/>
                        </a:rPr>
                        <a:t> Purchases</a:t>
                      </a:r>
                    </a:p>
                    <a:p>
                      <a:pPr marL="457200" lvl="1" indent="0" algn="l">
                        <a:buNone/>
                      </a:pPr>
                      <a:r>
                        <a:rPr lang="en-PH" dirty="0">
                          <a:latin typeface="Arial" panose="020B0604020202020204" pitchFamily="34" charset="0"/>
                          <a:cs typeface="Arial" panose="020B0604020202020204" pitchFamily="34" charset="0"/>
                        </a:rPr>
                        <a:t>Result: Established procedures for the processing of online purchases.</a:t>
                      </a:r>
                    </a:p>
                    <a:p>
                      <a:pPr marL="342900" indent="-342900" algn="l">
                        <a:buAutoNum type="arabicPeriod"/>
                      </a:pPr>
                      <a:r>
                        <a:rPr lang="en-PH" u="sng" dirty="0">
                          <a:latin typeface="Arial" panose="020B0604020202020204" pitchFamily="34" charset="0"/>
                          <a:cs typeface="Arial" panose="020B0604020202020204" pitchFamily="34" charset="0"/>
                        </a:rPr>
                        <a:t>Petty Cash Fund</a:t>
                      </a:r>
                    </a:p>
                    <a:p>
                      <a:pPr marL="457200" lvl="1" indent="0" algn="l">
                        <a:buNone/>
                      </a:pPr>
                      <a:r>
                        <a:rPr lang="en-PH" dirty="0">
                          <a:latin typeface="Arial" panose="020B0604020202020204" pitchFamily="34" charset="0"/>
                          <a:cs typeface="Arial" panose="020B0604020202020204" pitchFamily="34" charset="0"/>
                        </a:rPr>
                        <a:t>Result: Revised guidelines for the authorized expenses chargeable to PCF.</a:t>
                      </a:r>
                    </a:p>
                    <a:p>
                      <a:pPr marL="342900" indent="-342900" algn="just">
                        <a:buAutoNum type="arabicPeriod"/>
                      </a:pPr>
                      <a:r>
                        <a:rPr lang="en-PH" u="sng" dirty="0" err="1">
                          <a:latin typeface="Arial" panose="020B0604020202020204" pitchFamily="34" charset="0"/>
                          <a:cs typeface="Arial" panose="020B0604020202020204" pitchFamily="34" charset="0"/>
                        </a:rPr>
                        <a:t>Netsolar</a:t>
                      </a:r>
                      <a:r>
                        <a:rPr lang="en-PH" u="sng" dirty="0">
                          <a:latin typeface="Arial" panose="020B0604020202020204" pitchFamily="34" charset="0"/>
                          <a:cs typeface="Arial" panose="020B0604020202020204" pitchFamily="34" charset="0"/>
                        </a:rPr>
                        <a:t> Project</a:t>
                      </a:r>
                    </a:p>
                    <a:p>
                      <a:pPr marL="457200" lvl="1" indent="0" algn="l">
                        <a:buNone/>
                      </a:pPr>
                      <a:r>
                        <a:rPr lang="en-PH" dirty="0">
                          <a:latin typeface="Arial" panose="020B0604020202020204" pitchFamily="34" charset="0"/>
                          <a:cs typeface="Arial" panose="020B0604020202020204" pitchFamily="34" charset="0"/>
                        </a:rPr>
                        <a:t>Result: Established guidelines for CAPEX.</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PH" dirty="0">
                          <a:latin typeface="Arial" panose="020B0604020202020204" pitchFamily="34" charset="0"/>
                          <a:cs typeface="Arial" panose="020B0604020202020204" pitchFamily="34" charset="0"/>
                        </a:rPr>
                        <a:t>09/30/2024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3715742"/>
                  </a:ext>
                </a:extLst>
              </a:tr>
            </a:tbl>
          </a:graphicData>
        </a:graphic>
      </p:graphicFrame>
    </p:spTree>
    <p:extLst>
      <p:ext uri="{BB962C8B-B14F-4D97-AF65-F5344CB8AC3E}">
        <p14:creationId xmlns:p14="http://schemas.microsoft.com/office/powerpoint/2010/main" val="2391718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3"/>
          <p:cNvSpPr/>
          <p:nvPr/>
        </p:nvSpPr>
        <p:spPr>
          <a:xfrm>
            <a:off x="366097" y="142437"/>
            <a:ext cx="9372202" cy="525056"/>
          </a:xfrm>
          <a:prstGeom prst="chevron">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tx1"/>
              </a:solidFill>
            </a:endParaRPr>
          </a:p>
        </p:txBody>
      </p:sp>
      <p:sp>
        <p:nvSpPr>
          <p:cNvPr id="34" name="TextBox 34"/>
          <p:cNvSpPr txBox="1"/>
          <p:nvPr/>
        </p:nvSpPr>
        <p:spPr>
          <a:xfrm>
            <a:off x="715932" y="139474"/>
            <a:ext cx="8692019" cy="538609"/>
          </a:xfrm>
          <a:prstGeom prst="rect">
            <a:avLst/>
          </a:prstGeom>
        </p:spPr>
        <p:txBody>
          <a:bodyPr wrap="square" lIns="0" tIns="0" rIns="0" bIns="0" rtlCol="0" anchor="t">
            <a:spAutoFit/>
          </a:bodyPr>
          <a:lstStyle/>
          <a:p>
            <a:r>
              <a:rPr lang="en-US" sz="3500" b="1" dirty="0">
                <a:solidFill>
                  <a:srgbClr val="FEFCFC"/>
                </a:solidFill>
                <a:latin typeface="Arial" panose="020B0604020202020204" pitchFamily="34" charset="0"/>
                <a:cs typeface="Arial" panose="020B0604020202020204" pitchFamily="34" charset="0"/>
              </a:rPr>
              <a:t>ONGOING PROJECTS– Q4 2024</a:t>
            </a:r>
          </a:p>
        </p:txBody>
      </p:sp>
      <p:graphicFrame>
        <p:nvGraphicFramePr>
          <p:cNvPr id="2" name="Table 6">
            <a:extLst>
              <a:ext uri="{FF2B5EF4-FFF2-40B4-BE49-F238E27FC236}">
                <a16:creationId xmlns:a16="http://schemas.microsoft.com/office/drawing/2014/main" id="{69E877CB-5DA4-4BB3-8B73-862DFFBD4014}"/>
              </a:ext>
            </a:extLst>
          </p:cNvPr>
          <p:cNvGraphicFramePr>
            <a:graphicFrameLocks noGrp="1"/>
          </p:cNvGraphicFramePr>
          <p:nvPr>
            <p:extLst>
              <p:ext uri="{D42A27DB-BD31-4B8C-83A1-F6EECF244321}">
                <p14:modId xmlns:p14="http://schemas.microsoft.com/office/powerpoint/2010/main" val="309909265"/>
              </p:ext>
            </p:extLst>
          </p:nvPr>
        </p:nvGraphicFramePr>
        <p:xfrm>
          <a:off x="428328" y="935402"/>
          <a:ext cx="11204346" cy="2464918"/>
        </p:xfrm>
        <a:graphic>
          <a:graphicData uri="http://schemas.openxmlformats.org/drawingml/2006/table">
            <a:tbl>
              <a:tblPr firstRow="1" bandRow="1">
                <a:tableStyleId>{2D5ABB26-0587-4C30-8999-92F81FD0307C}</a:tableStyleId>
              </a:tblPr>
              <a:tblGrid>
                <a:gridCol w="2390286">
                  <a:extLst>
                    <a:ext uri="{9D8B030D-6E8A-4147-A177-3AD203B41FA5}">
                      <a16:colId xmlns:a16="http://schemas.microsoft.com/office/drawing/2014/main" val="847846906"/>
                    </a:ext>
                  </a:extLst>
                </a:gridCol>
                <a:gridCol w="1978546">
                  <a:extLst>
                    <a:ext uri="{9D8B030D-6E8A-4147-A177-3AD203B41FA5}">
                      <a16:colId xmlns:a16="http://schemas.microsoft.com/office/drawing/2014/main" val="235671734"/>
                    </a:ext>
                  </a:extLst>
                </a:gridCol>
                <a:gridCol w="5115301">
                  <a:extLst>
                    <a:ext uri="{9D8B030D-6E8A-4147-A177-3AD203B41FA5}">
                      <a16:colId xmlns:a16="http://schemas.microsoft.com/office/drawing/2014/main" val="1171958758"/>
                    </a:ext>
                  </a:extLst>
                </a:gridCol>
                <a:gridCol w="1720213">
                  <a:extLst>
                    <a:ext uri="{9D8B030D-6E8A-4147-A177-3AD203B41FA5}">
                      <a16:colId xmlns:a16="http://schemas.microsoft.com/office/drawing/2014/main" val="1507927712"/>
                    </a:ext>
                  </a:extLst>
                </a:gridCol>
              </a:tblGrid>
              <a:tr h="835804">
                <a:tc>
                  <a:txBody>
                    <a:bodyPr/>
                    <a:lstStyle/>
                    <a:p>
                      <a:pPr algn="ctr"/>
                      <a:r>
                        <a:rPr lang="en-PH" b="1" dirty="0">
                          <a:solidFill>
                            <a:schemeClr val="bg1"/>
                          </a:solidFill>
                          <a:latin typeface="Arial" panose="020B0604020202020204" pitchFamily="34" charset="0"/>
                          <a:cs typeface="Arial" panose="020B0604020202020204" pitchFamily="34" charset="0"/>
                        </a:rPr>
                        <a:t>AREA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PROJECT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BENEFITS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TIMELINE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71127218"/>
                  </a:ext>
                </a:extLst>
              </a:tr>
              <a:tr h="814557">
                <a:tc rowSpan="2">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PH" sz="2400" b="1" u="none" dirty="0">
                          <a:solidFill>
                            <a:srgbClr val="002060"/>
                          </a:solidFill>
                          <a:latin typeface="Arial" panose="020B0604020202020204" pitchFamily="34" charset="0"/>
                          <a:cs typeface="Arial" panose="020B0604020202020204" pitchFamily="34" charset="0"/>
                        </a:rPr>
                        <a:t>COMPLIANCE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PH" sz="2000" b="0" u="none" dirty="0">
                          <a:solidFill>
                            <a:srgbClr val="002060"/>
                          </a:solidFill>
                          <a:latin typeface="Arial" panose="020B0604020202020204" pitchFamily="34" charset="0"/>
                          <a:cs typeface="Arial" panose="020B0604020202020204" pitchFamily="34" charset="0"/>
                        </a:rPr>
                        <a:t>Whistleblowing thru QR Code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indent="0" algn="l">
                        <a:buNone/>
                      </a:pPr>
                      <a:r>
                        <a:rPr lang="en-PH" dirty="0">
                          <a:latin typeface="Arial" panose="020B0604020202020204" pitchFamily="34" charset="0"/>
                          <a:cs typeface="Arial" panose="020B0604020202020204" pitchFamily="34" charset="0"/>
                        </a:rPr>
                        <a:t>Concerned employee/s have an additional platform for reporting issues anonymously.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PH" dirty="0">
                          <a:latin typeface="Arial" panose="020B0604020202020204" pitchFamily="34" charset="0"/>
                          <a:cs typeface="Arial" panose="020B0604020202020204" pitchFamily="34" charset="0"/>
                        </a:rPr>
                        <a:t>11/30/2024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3715742"/>
                  </a:ext>
                </a:extLst>
              </a:tr>
              <a:tr h="814557">
                <a:tc vMerge="1">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PH" sz="2400" b="1" u="none" dirty="0">
                        <a:solidFill>
                          <a:srgbClr val="002060"/>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PH" sz="2000" b="0" u="none" dirty="0">
                          <a:solidFill>
                            <a:srgbClr val="002060"/>
                          </a:solidFill>
                          <a:latin typeface="Arial" panose="020B0604020202020204" pitchFamily="34" charset="0"/>
                          <a:cs typeface="Arial" panose="020B0604020202020204" pitchFamily="34" charset="0"/>
                        </a:rPr>
                        <a:t>Revisions of IA PPG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indent="0" algn="l">
                        <a:buNone/>
                      </a:pPr>
                      <a:r>
                        <a:rPr lang="en-PH" dirty="0">
                          <a:latin typeface="Arial" panose="020B0604020202020204" pitchFamily="34" charset="0"/>
                          <a:cs typeface="Arial" panose="020B0604020202020204" pitchFamily="34" charset="0"/>
                        </a:rPr>
                        <a:t>Updated policies and compliance with AMLC findings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PH" dirty="0">
                          <a:latin typeface="Arial" panose="020B0604020202020204" pitchFamily="34" charset="0"/>
                          <a:cs typeface="Arial" panose="020B0604020202020204" pitchFamily="34" charset="0"/>
                        </a:rPr>
                        <a:t>Q1 of 2025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655631317"/>
                  </a:ext>
                </a:extLst>
              </a:tr>
            </a:tbl>
          </a:graphicData>
        </a:graphic>
      </p:graphicFrame>
    </p:spTree>
    <p:extLst>
      <p:ext uri="{BB962C8B-B14F-4D97-AF65-F5344CB8AC3E}">
        <p14:creationId xmlns:p14="http://schemas.microsoft.com/office/powerpoint/2010/main" val="1532195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3"/>
          <p:cNvSpPr/>
          <p:nvPr/>
        </p:nvSpPr>
        <p:spPr>
          <a:xfrm rot="2700000" flipV="1">
            <a:off x="9750013" y="-719946"/>
            <a:ext cx="1516601" cy="2336227"/>
          </a:xfrm>
          <a:custGeom>
            <a:avLst/>
            <a:gdLst/>
            <a:ahLst/>
            <a:cxnLst/>
            <a:rect l="l" t="t" r="r" b="b"/>
            <a:pathLst>
              <a:path w="2274901" h="3504340">
                <a:moveTo>
                  <a:pt x="0" y="3504341"/>
                </a:moveTo>
                <a:lnTo>
                  <a:pt x="2274901" y="3504341"/>
                </a:lnTo>
                <a:lnTo>
                  <a:pt x="2274901" y="0"/>
                </a:lnTo>
                <a:lnTo>
                  <a:pt x="0" y="0"/>
                </a:lnTo>
                <a:lnTo>
                  <a:pt x="0" y="3504341"/>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sz="933"/>
          </a:p>
        </p:txBody>
      </p:sp>
      <p:sp>
        <p:nvSpPr>
          <p:cNvPr id="4" name="Chevron 3"/>
          <p:cNvSpPr/>
          <p:nvPr/>
        </p:nvSpPr>
        <p:spPr>
          <a:xfrm>
            <a:off x="328389" y="76448"/>
            <a:ext cx="11717836" cy="525056"/>
          </a:xfrm>
          <a:prstGeom prst="chevron">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tx1"/>
              </a:solidFill>
            </a:endParaRPr>
          </a:p>
        </p:txBody>
      </p:sp>
      <p:sp>
        <p:nvSpPr>
          <p:cNvPr id="34" name="TextBox 34"/>
          <p:cNvSpPr txBox="1"/>
          <p:nvPr/>
        </p:nvSpPr>
        <p:spPr>
          <a:xfrm>
            <a:off x="574526" y="233744"/>
            <a:ext cx="11295967" cy="371448"/>
          </a:xfrm>
          <a:prstGeom prst="rect">
            <a:avLst/>
          </a:prstGeom>
        </p:spPr>
        <p:txBody>
          <a:bodyPr wrap="square" lIns="0" tIns="0" rIns="0" bIns="0" rtlCol="0" anchor="t">
            <a:spAutoFit/>
          </a:bodyPr>
          <a:lstStyle/>
          <a:p>
            <a:pPr>
              <a:lnSpc>
                <a:spcPts val="2777"/>
              </a:lnSpc>
            </a:pPr>
            <a:r>
              <a:rPr lang="en-US" sz="3500" b="1" dirty="0">
                <a:solidFill>
                  <a:srgbClr val="FEFCFC"/>
                </a:solidFill>
                <a:latin typeface="Arial" panose="020B0604020202020204" pitchFamily="34" charset="0"/>
                <a:cs typeface="Arial" panose="020B0604020202020204" pitchFamily="34" charset="0"/>
              </a:rPr>
              <a:t>MAJOR ACCOMPLISHMENTS – Q3 2024 (</a:t>
            </a:r>
            <a:r>
              <a:rPr lang="en-US" b="1" dirty="0">
                <a:solidFill>
                  <a:srgbClr val="FEFCFC"/>
                </a:solidFill>
                <a:latin typeface="Arial" panose="020B0604020202020204" pitchFamily="34" charset="0"/>
                <a:cs typeface="Arial" panose="020B0604020202020204" pitchFamily="34" charset="0"/>
              </a:rPr>
              <a:t>FOOD INGREDIENTS</a:t>
            </a:r>
            <a:r>
              <a:rPr lang="en-US" sz="3500" b="1" dirty="0">
                <a:solidFill>
                  <a:srgbClr val="FEFCFC"/>
                </a:solidFill>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284859384"/>
              </p:ext>
            </p:extLst>
          </p:nvPr>
        </p:nvGraphicFramePr>
        <p:xfrm>
          <a:off x="119268" y="601504"/>
          <a:ext cx="11926957" cy="5577850"/>
        </p:xfrm>
        <a:graphic>
          <a:graphicData uri="http://schemas.openxmlformats.org/drawingml/2006/table">
            <a:tbl>
              <a:tblPr firstRow="1" bandRow="1">
                <a:tableStyleId>{5C22544A-7EE6-4342-B048-85BDC9FD1C3A}</a:tableStyleId>
              </a:tblPr>
              <a:tblGrid>
                <a:gridCol w="3333059">
                  <a:extLst>
                    <a:ext uri="{9D8B030D-6E8A-4147-A177-3AD203B41FA5}">
                      <a16:colId xmlns:a16="http://schemas.microsoft.com/office/drawing/2014/main" val="2828019443"/>
                    </a:ext>
                  </a:extLst>
                </a:gridCol>
                <a:gridCol w="8593898">
                  <a:extLst>
                    <a:ext uri="{9D8B030D-6E8A-4147-A177-3AD203B41FA5}">
                      <a16:colId xmlns:a16="http://schemas.microsoft.com/office/drawing/2014/main" val="1221952084"/>
                    </a:ext>
                  </a:extLst>
                </a:gridCol>
              </a:tblGrid>
              <a:tr h="331319">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dirty="0">
                          <a:solidFill>
                            <a:schemeClr val="bg1"/>
                          </a:solidFill>
                          <a:latin typeface="Arial" panose="020B0604020202020204" pitchFamily="34" charset="0"/>
                          <a:ea typeface="Arial"/>
                          <a:cs typeface="Arial" panose="020B0604020202020204" pitchFamily="34" charset="0"/>
                          <a:sym typeface="Arial"/>
                        </a:rPr>
                        <a:t>ACTIVITIES</a:t>
                      </a:r>
                      <a:endParaRPr sz="1800" b="1" u="none" strike="noStrike" cap="none" dirty="0">
                        <a:solidFill>
                          <a:schemeClr val="bg1"/>
                        </a:solidFill>
                        <a:latin typeface="Arial" panose="020B0604020202020204" pitchFamily="34" charset="0"/>
                        <a:ea typeface="Arial"/>
                        <a:cs typeface="Arial" panose="020B0604020202020204" pitchFamily="34" charset="0"/>
                        <a:sym typeface="Arial"/>
                      </a:endParaRPr>
                    </a:p>
                  </a:txBody>
                  <a:tcPr marL="91450" marR="91450" marT="45725" marB="45725" anchor="ctr">
                    <a:solidFill>
                      <a:schemeClr val="accent1">
                        <a:lumMod val="50000"/>
                      </a:schemeClr>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PH" sz="1800" b="1" u="none" strike="noStrike" cap="none" dirty="0">
                          <a:solidFill>
                            <a:schemeClr val="bg1"/>
                          </a:solidFill>
                          <a:latin typeface="Arial" panose="020B0604020202020204" pitchFamily="34" charset="0"/>
                          <a:ea typeface="Arial"/>
                          <a:cs typeface="Arial" panose="020B0604020202020204" pitchFamily="34" charset="0"/>
                          <a:sym typeface="Arial"/>
                        </a:rPr>
                        <a:t>ACCOMPLISHMENTS / RECOMMENDATIONS</a:t>
                      </a:r>
                      <a:endParaRPr sz="1800" b="1" u="none" strike="noStrike" cap="none" dirty="0">
                        <a:solidFill>
                          <a:schemeClr val="bg1"/>
                        </a:solidFill>
                        <a:latin typeface="Arial" panose="020B0604020202020204" pitchFamily="34" charset="0"/>
                        <a:ea typeface="Arial"/>
                        <a:cs typeface="Arial" panose="020B0604020202020204" pitchFamily="34" charset="0"/>
                        <a:sym typeface="Arial"/>
                      </a:endParaRPr>
                    </a:p>
                  </a:txBody>
                  <a:tcPr marL="91450" marR="91450" marT="45725" marB="45725" anchor="ctr">
                    <a:solidFill>
                      <a:schemeClr val="accent1">
                        <a:lumMod val="50000"/>
                      </a:schemeClr>
                    </a:solidFill>
                  </a:tcPr>
                </a:tc>
                <a:extLst>
                  <a:ext uri="{0D108BD9-81ED-4DB2-BD59-A6C34878D82A}">
                    <a16:rowId xmlns:a16="http://schemas.microsoft.com/office/drawing/2014/main" val="763001709"/>
                  </a:ext>
                </a:extLst>
              </a:tr>
              <a:tr h="141533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en-US" sz="2400" b="1" u="none" strike="noStrike" cap="none" dirty="0">
                          <a:solidFill>
                            <a:srgbClr val="002060"/>
                          </a:solidFill>
                          <a:latin typeface="Arial" panose="020B0604020202020204" pitchFamily="34" charset="0"/>
                          <a:ea typeface="Arial"/>
                          <a:cs typeface="Arial" panose="020B0604020202020204" pitchFamily="34" charset="0"/>
                          <a:sym typeface="Arial"/>
                        </a:rPr>
                        <a:t>1.  Audit of CCC Plant </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en-US" sz="2400" b="1" u="none" strike="noStrike" cap="none" dirty="0">
                          <a:solidFill>
                            <a:srgbClr val="002060"/>
                          </a:solidFill>
                          <a:latin typeface="Arial" panose="020B0604020202020204" pitchFamily="34" charset="0"/>
                          <a:ea typeface="Arial"/>
                          <a:cs typeface="Arial" panose="020B0604020202020204" pitchFamily="34" charset="0"/>
                          <a:sym typeface="Arial"/>
                        </a:rPr>
                        <a:t>     Production and </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en-US" sz="2400" b="1" u="none" strike="noStrike" cap="none" dirty="0">
                          <a:solidFill>
                            <a:srgbClr val="002060"/>
                          </a:solidFill>
                          <a:latin typeface="Arial" panose="020B0604020202020204" pitchFamily="34" charset="0"/>
                          <a:ea typeface="Arial"/>
                          <a:cs typeface="Arial" panose="020B0604020202020204" pitchFamily="34" charset="0"/>
                          <a:sym typeface="Arial"/>
                        </a:rPr>
                        <a:t>     Operations</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en-US" sz="2400" b="1" u="none" strike="noStrike" cap="none" dirty="0">
                          <a:solidFill>
                            <a:srgbClr val="002060"/>
                          </a:solidFill>
                          <a:latin typeface="Arial" panose="020B0604020202020204" pitchFamily="34" charset="0"/>
                          <a:ea typeface="Arial"/>
                          <a:cs typeface="Arial" panose="020B0604020202020204" pitchFamily="34" charset="0"/>
                          <a:sym typeface="Arial"/>
                        </a:rPr>
                        <a:t>     </a:t>
                      </a:r>
                      <a:r>
                        <a:rPr lang="en-US" sz="1400" b="1" u="none" strike="noStrike" cap="none" dirty="0">
                          <a:solidFill>
                            <a:srgbClr val="002060"/>
                          </a:solidFill>
                          <a:latin typeface="Arial" panose="020B0604020202020204" pitchFamily="34" charset="0"/>
                          <a:ea typeface="Arial"/>
                          <a:cs typeface="Arial" panose="020B0604020202020204" pitchFamily="34" charset="0"/>
                          <a:sym typeface="Arial"/>
                        </a:rPr>
                        <a:t>Major Issue: Inaccurate SW  </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en-US" sz="1400" b="1" u="none" strike="noStrike" cap="none" dirty="0">
                          <a:solidFill>
                            <a:srgbClr val="002060"/>
                          </a:solidFill>
                          <a:latin typeface="Arial" panose="020B0604020202020204" pitchFamily="34" charset="0"/>
                          <a:ea typeface="Arial"/>
                          <a:cs typeface="Arial" panose="020B0604020202020204" pitchFamily="34" charset="0"/>
                          <a:sym typeface="Arial"/>
                        </a:rPr>
                        <a:t>                               Yield Report</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en-US" sz="1400" b="1" u="none" strike="noStrike" cap="none" dirty="0">
                        <a:solidFill>
                          <a:srgbClr val="002060"/>
                        </a:solidFill>
                        <a:latin typeface="Arial" panose="020B0604020202020204" pitchFamily="34" charset="0"/>
                        <a:ea typeface="Arial"/>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en-US" sz="1400" b="1" u="none" strike="noStrike" cap="none" dirty="0">
                        <a:solidFill>
                          <a:srgbClr val="002060"/>
                        </a:solidFill>
                        <a:latin typeface="Arial" panose="020B0604020202020204" pitchFamily="34" charset="0"/>
                        <a:ea typeface="Arial"/>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en-US" sz="1400" b="1" u="none" strike="noStrike" cap="none" dirty="0">
                          <a:solidFill>
                            <a:srgbClr val="002060"/>
                          </a:solidFill>
                          <a:latin typeface="Arial" panose="020B0604020202020204" pitchFamily="34" charset="0"/>
                          <a:ea typeface="Arial"/>
                          <a:cs typeface="Arial" panose="020B0604020202020204" pitchFamily="34" charset="0"/>
                          <a:sym typeface="Arial"/>
                        </a:rPr>
                        <a:t>Date Audited: July 2024</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en-US" sz="1400" b="1" u="none" strike="noStrike" cap="none" dirty="0">
                        <a:solidFill>
                          <a:schemeClr val="tx1"/>
                        </a:solidFill>
                        <a:latin typeface="Arial" panose="020B0604020202020204" pitchFamily="34" charset="0"/>
                        <a:ea typeface="Arial"/>
                        <a:cs typeface="Arial" panose="020B0604020202020204" pitchFamily="34" charset="0"/>
                        <a:sym typeface="Arial"/>
                      </a:endParaRPr>
                    </a:p>
                  </a:txBody>
                  <a:tcPr marL="91450" marR="91450" marT="45725" marB="45725" anchor="ctr">
                    <a:solidFill>
                      <a:schemeClr val="accent1">
                        <a:lumMod val="60000"/>
                        <a:lumOff val="40000"/>
                      </a:schemeClr>
                    </a:solidFill>
                  </a:tcPr>
                </a:tc>
                <a:tc>
                  <a:txBody>
                    <a:bodyPr/>
                    <a:lstStyle/>
                    <a:p>
                      <a:pPr marL="285750" marR="0" lvl="0" indent="-285750" algn="l" defTabSz="914400" rtl="0" eaLnBrk="1" fontAlgn="auto" latinLnBrk="0" hangingPunct="1">
                        <a:lnSpc>
                          <a:spcPct val="100000"/>
                        </a:lnSpc>
                        <a:spcBef>
                          <a:spcPts val="0"/>
                        </a:spcBef>
                        <a:spcAft>
                          <a:spcPts val="0"/>
                        </a:spcAft>
                        <a:buClr>
                          <a:schemeClr val="dk1"/>
                        </a:buClr>
                        <a:buSzPts val="1500"/>
                        <a:buFont typeface="Wingdings" panose="05000000000000000000" pitchFamily="2" charset="2"/>
                        <a:buChar char="q"/>
                        <a:tabLst/>
                        <a:defRPr/>
                      </a:pPr>
                      <a:endParaRPr lang="en-PH" sz="1800" u="none" strike="noStrike" cap="none" baseline="0" dirty="0">
                        <a:latin typeface="Arial" panose="020B0604020202020204" pitchFamily="34" charset="0"/>
                        <a:ea typeface="Arial"/>
                        <a:cs typeface="Arial" panose="020B0604020202020204" pitchFamily="34" charset="0"/>
                        <a:sym typeface="Arial"/>
                      </a:endParaRPr>
                    </a:p>
                    <a:p>
                      <a:pPr marL="285750" marR="0" lvl="0" indent="-285750" algn="l" defTabSz="914400" rtl="0" eaLnBrk="1" fontAlgn="auto" latinLnBrk="0" hangingPunct="1">
                        <a:lnSpc>
                          <a:spcPct val="100000"/>
                        </a:lnSpc>
                        <a:spcBef>
                          <a:spcPts val="0"/>
                        </a:spcBef>
                        <a:spcAft>
                          <a:spcPts val="0"/>
                        </a:spcAft>
                        <a:buClr>
                          <a:schemeClr val="dk1"/>
                        </a:buClr>
                        <a:buSzPts val="1500"/>
                        <a:buFont typeface="Wingdings" panose="05000000000000000000" pitchFamily="2" charset="2"/>
                        <a:buChar char="q"/>
                        <a:tabLst/>
                        <a:defRPr/>
                      </a:pPr>
                      <a:r>
                        <a:rPr lang="en-PH" sz="1800" u="none" strike="noStrike" cap="none" baseline="0" dirty="0">
                          <a:latin typeface="Arial" panose="020B0604020202020204" pitchFamily="34" charset="0"/>
                          <a:ea typeface="Arial"/>
                          <a:cs typeface="Arial" panose="020B0604020202020204" pitchFamily="34" charset="0"/>
                          <a:sym typeface="Arial"/>
                        </a:rPr>
                        <a:t>Strengthen the review process on the Daily Production Report (DPR)</a:t>
                      </a:r>
                    </a:p>
                    <a:p>
                      <a:pPr marL="285750" lvl="0" indent="-285750" algn="l" rtl="0">
                        <a:spcBef>
                          <a:spcPts val="0"/>
                        </a:spcBef>
                        <a:spcAft>
                          <a:spcPts val="0"/>
                        </a:spcAft>
                        <a:buClr>
                          <a:schemeClr val="dk1"/>
                        </a:buClr>
                        <a:buSzPts val="1500"/>
                        <a:buFont typeface="Wingdings" panose="05000000000000000000" pitchFamily="2" charset="2"/>
                        <a:buChar char="q"/>
                      </a:pPr>
                      <a:r>
                        <a:rPr lang="en-PH" sz="1800" u="none" strike="noStrike" cap="none" baseline="0" dirty="0">
                          <a:latin typeface="Arial" panose="020B0604020202020204" pitchFamily="34" charset="0"/>
                          <a:ea typeface="Arial"/>
                          <a:cs typeface="Arial" panose="020B0604020202020204" pitchFamily="34" charset="0"/>
                          <a:sym typeface="Arial"/>
                        </a:rPr>
                        <a:t>Process improvements on the Seaweeds, Chemicals and Factory Supplies withdrawal process by:</a:t>
                      </a:r>
                    </a:p>
                    <a:p>
                      <a:pPr marL="625475" lvl="0" indent="-285750" algn="l" rtl="0">
                        <a:spcBef>
                          <a:spcPts val="0"/>
                        </a:spcBef>
                        <a:spcAft>
                          <a:spcPts val="0"/>
                        </a:spcAft>
                        <a:buClr>
                          <a:schemeClr val="dk1"/>
                        </a:buClr>
                        <a:buSzPts val="1500"/>
                        <a:buFont typeface="Wingdings" panose="05000000000000000000" pitchFamily="2" charset="2"/>
                        <a:buChar char="Ø"/>
                      </a:pPr>
                      <a:r>
                        <a:rPr lang="en-PH" sz="1800" u="none" strike="noStrike" cap="none" baseline="0" dirty="0">
                          <a:latin typeface="Arial" panose="020B0604020202020204" pitchFamily="34" charset="0"/>
                          <a:ea typeface="Arial"/>
                          <a:cs typeface="Arial" panose="020B0604020202020204" pitchFamily="34" charset="0"/>
                          <a:sym typeface="Arial"/>
                        </a:rPr>
                        <a:t>Implementing Material Issuance Slip for Chemicals</a:t>
                      </a:r>
                    </a:p>
                    <a:p>
                      <a:pPr marL="625475" lvl="0" indent="-285750" algn="l" rtl="0">
                        <a:spcBef>
                          <a:spcPts val="0"/>
                        </a:spcBef>
                        <a:spcAft>
                          <a:spcPts val="0"/>
                        </a:spcAft>
                        <a:buClr>
                          <a:schemeClr val="dk1"/>
                        </a:buClr>
                        <a:buSzPts val="1500"/>
                        <a:buFont typeface="Wingdings" panose="05000000000000000000" pitchFamily="2" charset="2"/>
                        <a:buChar char="Ø"/>
                      </a:pPr>
                      <a:r>
                        <a:rPr lang="en-PH" sz="1800" u="none" strike="noStrike" cap="none" baseline="0" dirty="0">
                          <a:latin typeface="Arial" panose="020B0604020202020204" pitchFamily="34" charset="0"/>
                          <a:ea typeface="Arial"/>
                          <a:cs typeface="Arial" panose="020B0604020202020204" pitchFamily="34" charset="0"/>
                          <a:sym typeface="Arial"/>
                        </a:rPr>
                        <a:t>Printing of weight slip per SW lot code</a:t>
                      </a:r>
                    </a:p>
                    <a:p>
                      <a:pPr marL="625475" lvl="0" indent="-285750" algn="l" rtl="0">
                        <a:spcBef>
                          <a:spcPts val="0"/>
                        </a:spcBef>
                        <a:spcAft>
                          <a:spcPts val="0"/>
                        </a:spcAft>
                        <a:buClr>
                          <a:schemeClr val="dk1"/>
                        </a:buClr>
                        <a:buSzPts val="1500"/>
                        <a:buFont typeface="Wingdings" panose="05000000000000000000" pitchFamily="2" charset="2"/>
                        <a:buChar char="Ø"/>
                      </a:pPr>
                      <a:r>
                        <a:rPr lang="en-PH" sz="1800" u="none" strike="noStrike" cap="none" baseline="0" dirty="0">
                          <a:latin typeface="Arial" panose="020B0604020202020204" pitchFamily="34" charset="0"/>
                          <a:ea typeface="Arial"/>
                          <a:cs typeface="Arial" panose="020B0604020202020204" pitchFamily="34" charset="0"/>
                          <a:sym typeface="Arial"/>
                        </a:rPr>
                        <a:t>Issuance of memo for factory supplies withdrawals during night shift</a:t>
                      </a:r>
                    </a:p>
                    <a:p>
                      <a:pPr marL="285750" lvl="0" indent="-285750" algn="l" rtl="0">
                        <a:spcBef>
                          <a:spcPts val="0"/>
                        </a:spcBef>
                        <a:spcAft>
                          <a:spcPts val="0"/>
                        </a:spcAft>
                        <a:buClr>
                          <a:schemeClr val="dk1"/>
                        </a:buClr>
                        <a:buSzPts val="1500"/>
                        <a:buFont typeface="Wingdings" panose="05000000000000000000" pitchFamily="2" charset="2"/>
                        <a:buChar char="q"/>
                      </a:pPr>
                      <a:r>
                        <a:rPr lang="en-PH" sz="1800" u="none" strike="noStrike" cap="none" baseline="0" dirty="0">
                          <a:latin typeface="Arial" panose="020B0604020202020204" pitchFamily="34" charset="0"/>
                          <a:ea typeface="Arial"/>
                          <a:cs typeface="Arial" panose="020B0604020202020204" pitchFamily="34" charset="0"/>
                          <a:sym typeface="Arial"/>
                        </a:rPr>
                        <a:t>Printing of weight slip after the sieving process</a:t>
                      </a:r>
                    </a:p>
                    <a:p>
                      <a:pPr marL="285750" lvl="0" indent="-285750" algn="l" rtl="0">
                        <a:spcBef>
                          <a:spcPts val="0"/>
                        </a:spcBef>
                        <a:spcAft>
                          <a:spcPts val="0"/>
                        </a:spcAft>
                        <a:buClr>
                          <a:schemeClr val="dk1"/>
                        </a:buClr>
                        <a:buSzPts val="1500"/>
                        <a:buFont typeface="Wingdings" panose="05000000000000000000" pitchFamily="2" charset="2"/>
                        <a:buChar char="q"/>
                      </a:pPr>
                      <a:endParaRPr lang="en-PH" sz="1800" u="none" strike="noStrike" cap="none" baseline="0" dirty="0">
                        <a:latin typeface="Arial" panose="020B0604020202020204" pitchFamily="34" charset="0"/>
                        <a:ea typeface="Arial"/>
                        <a:cs typeface="Arial" panose="020B0604020202020204" pitchFamily="34" charset="0"/>
                        <a:sym typeface="Arial"/>
                      </a:endParaRPr>
                    </a:p>
                    <a:p>
                      <a:pPr marL="0" lvl="0" indent="0" algn="l" rtl="0">
                        <a:spcBef>
                          <a:spcPts val="0"/>
                        </a:spcBef>
                        <a:spcAft>
                          <a:spcPts val="0"/>
                        </a:spcAft>
                        <a:buClr>
                          <a:schemeClr val="dk1"/>
                        </a:buClr>
                        <a:buSzPts val="1500"/>
                        <a:buFont typeface="Wingdings" panose="05000000000000000000" pitchFamily="2" charset="2"/>
                        <a:buNone/>
                      </a:pPr>
                      <a:r>
                        <a:rPr lang="en-PH" sz="1800" u="none" strike="noStrike" cap="none" baseline="0" dirty="0">
                          <a:latin typeface="Arial" panose="020B0604020202020204" pitchFamily="34" charset="0"/>
                          <a:ea typeface="Arial"/>
                          <a:cs typeface="Arial" panose="020B0604020202020204" pitchFamily="34" charset="0"/>
                          <a:sym typeface="Arial"/>
                        </a:rPr>
                        <a:t>To agree on specific documents to present for closure</a:t>
                      </a:r>
                    </a:p>
                    <a:p>
                      <a:pPr marL="0" lvl="0" indent="0" algn="l" rtl="0">
                        <a:spcBef>
                          <a:spcPts val="0"/>
                        </a:spcBef>
                        <a:spcAft>
                          <a:spcPts val="0"/>
                        </a:spcAft>
                        <a:buClr>
                          <a:schemeClr val="dk1"/>
                        </a:buClr>
                        <a:buSzPts val="1500"/>
                        <a:buFont typeface="Wingdings" panose="05000000000000000000" pitchFamily="2" charset="2"/>
                        <a:buNone/>
                      </a:pPr>
                      <a:endParaRPr lang="en-PH" sz="1800" u="none" strike="noStrike" cap="none" baseline="0" dirty="0">
                        <a:latin typeface="Arial" panose="020B0604020202020204" pitchFamily="34" charset="0"/>
                        <a:ea typeface="Arial"/>
                        <a:cs typeface="Arial" panose="020B0604020202020204" pitchFamily="34" charset="0"/>
                        <a:sym typeface="Arial"/>
                      </a:endParaRPr>
                    </a:p>
                  </a:txBody>
                  <a:tcPr marL="68575" marR="68575" marT="0" marB="0" anchor="ctr">
                    <a:solidFill>
                      <a:schemeClr val="accent1">
                        <a:lumMod val="60000"/>
                        <a:lumOff val="40000"/>
                      </a:schemeClr>
                    </a:solidFill>
                  </a:tcPr>
                </a:tc>
                <a:extLst>
                  <a:ext uri="{0D108BD9-81ED-4DB2-BD59-A6C34878D82A}">
                    <a16:rowId xmlns:a16="http://schemas.microsoft.com/office/drawing/2014/main" val="3297594693"/>
                  </a:ext>
                </a:extLst>
              </a:tr>
              <a:tr h="284525">
                <a:tc>
                  <a:txBody>
                    <a:bodyPr/>
                    <a:lstStyle/>
                    <a:p>
                      <a:pPr marL="0" indent="0">
                        <a:buFont typeface="+mj-lt"/>
                        <a:buNone/>
                      </a:pPr>
                      <a:r>
                        <a:rPr lang="en-US" sz="2400" b="1" dirty="0">
                          <a:solidFill>
                            <a:srgbClr val="002060"/>
                          </a:solidFill>
                          <a:latin typeface="Arial" panose="020B0604020202020204" pitchFamily="34" charset="0"/>
                          <a:cs typeface="Arial" panose="020B0604020202020204" pitchFamily="34" charset="0"/>
                        </a:rPr>
                        <a:t>2.  Audit of Inventory  </a:t>
                      </a:r>
                    </a:p>
                    <a:p>
                      <a:pPr marL="0" indent="0">
                        <a:buFont typeface="+mj-lt"/>
                        <a:buNone/>
                      </a:pPr>
                      <a:r>
                        <a:rPr lang="en-US" sz="2400" b="1" dirty="0">
                          <a:solidFill>
                            <a:srgbClr val="002060"/>
                          </a:solidFill>
                          <a:latin typeface="Arial" panose="020B0604020202020204" pitchFamily="34" charset="0"/>
                          <a:cs typeface="Arial" panose="020B0604020202020204" pitchFamily="34" charset="0"/>
                        </a:rPr>
                        <a:t>     Management</a:t>
                      </a:r>
                    </a:p>
                    <a:p>
                      <a:pPr marL="0" indent="0">
                        <a:buFont typeface="+mj-lt"/>
                        <a:buNone/>
                      </a:pPr>
                      <a:r>
                        <a:rPr lang="en-US" sz="1400" b="1" dirty="0">
                          <a:solidFill>
                            <a:srgbClr val="002060"/>
                          </a:solidFill>
                          <a:latin typeface="Arial" panose="020B0604020202020204" pitchFamily="34" charset="0"/>
                          <a:cs typeface="Arial" panose="020B0604020202020204" pitchFamily="34" charset="0"/>
                        </a:rPr>
                        <a:t>        </a:t>
                      </a:r>
                    </a:p>
                    <a:p>
                      <a:pPr marL="0" indent="0">
                        <a:buFont typeface="+mj-lt"/>
                        <a:buNone/>
                      </a:pPr>
                      <a:r>
                        <a:rPr lang="en-US" sz="1400" b="1" dirty="0">
                          <a:solidFill>
                            <a:srgbClr val="002060"/>
                          </a:solidFill>
                          <a:latin typeface="Arial" panose="020B0604020202020204" pitchFamily="34" charset="0"/>
                          <a:cs typeface="Arial" panose="020B0604020202020204" pitchFamily="34" charset="0"/>
                        </a:rPr>
                        <a:t>         Major Issue: Late recording in </a:t>
                      </a:r>
                    </a:p>
                    <a:p>
                      <a:pPr marL="0" indent="0">
                        <a:buFont typeface="+mj-lt"/>
                        <a:buNone/>
                      </a:pPr>
                      <a:r>
                        <a:rPr lang="en-US" sz="1400" b="1" dirty="0">
                          <a:solidFill>
                            <a:srgbClr val="002060"/>
                          </a:solidFill>
                          <a:latin typeface="Arial" panose="020B0604020202020204" pitchFamily="34" charset="0"/>
                          <a:cs typeface="Arial" panose="020B0604020202020204" pitchFamily="34" charset="0"/>
                        </a:rPr>
                        <a:t>                               SAP due to limited     </a:t>
                      </a:r>
                    </a:p>
                    <a:p>
                      <a:pPr marL="0" indent="0">
                        <a:buFont typeface="+mj-lt"/>
                        <a:buNone/>
                      </a:pPr>
                      <a:r>
                        <a:rPr lang="en-US" sz="1400" b="1" dirty="0">
                          <a:solidFill>
                            <a:srgbClr val="002060"/>
                          </a:solidFill>
                          <a:latin typeface="Arial" panose="020B0604020202020204" pitchFamily="34" charset="0"/>
                          <a:cs typeface="Arial" panose="020B0604020202020204" pitchFamily="34" charset="0"/>
                        </a:rPr>
                        <a:t>                               SAP access</a:t>
                      </a:r>
                    </a:p>
                    <a:p>
                      <a:pPr marL="0" indent="0">
                        <a:buFont typeface="+mj-lt"/>
                        <a:buNone/>
                      </a:pPr>
                      <a:r>
                        <a:rPr lang="en-US" sz="1400" b="1" dirty="0">
                          <a:solidFill>
                            <a:srgbClr val="002060"/>
                          </a:solidFill>
                          <a:latin typeface="Arial" panose="020B0604020202020204" pitchFamily="34" charset="0"/>
                          <a:cs typeface="Arial" panose="020B0604020202020204" pitchFamily="34" charset="0"/>
                        </a:rPr>
                        <a:t>Date Audited : August 2024</a:t>
                      </a:r>
                    </a:p>
                  </a:txBody>
                  <a:tcPr marL="91450" marR="91450" marT="45725" marB="45725" anchor="ctr">
                    <a:solidFill>
                      <a:schemeClr val="accent1">
                        <a:lumMod val="60000"/>
                        <a:lumOff val="40000"/>
                      </a:schemeClr>
                    </a:solidFill>
                  </a:tcPr>
                </a:tc>
                <a:tc>
                  <a:txBody>
                    <a:bodyPr/>
                    <a:lstStyle/>
                    <a:p>
                      <a:pPr marL="0" lvl="0" indent="0" algn="l" rtl="0">
                        <a:spcBef>
                          <a:spcPts val="0"/>
                        </a:spcBef>
                        <a:spcAft>
                          <a:spcPts val="0"/>
                        </a:spcAft>
                        <a:buClr>
                          <a:schemeClr val="dk1"/>
                        </a:buClr>
                        <a:buSzPts val="1500"/>
                        <a:buFont typeface="Wingdings" panose="05000000000000000000" pitchFamily="2" charset="2"/>
                        <a:buNone/>
                      </a:pPr>
                      <a:endParaRPr lang="en-PH" sz="1800" u="none" strike="noStrike" cap="none" baseline="0" dirty="0">
                        <a:latin typeface="Arial" panose="020B0604020202020204" pitchFamily="34" charset="0"/>
                        <a:ea typeface="Arial"/>
                        <a:cs typeface="Arial" panose="020B0604020202020204" pitchFamily="34" charset="0"/>
                        <a:sym typeface="Arial"/>
                      </a:endParaRPr>
                    </a:p>
                    <a:p>
                      <a:pPr marL="342900" lvl="0" indent="-342900" algn="l" rtl="0">
                        <a:spcBef>
                          <a:spcPts val="0"/>
                        </a:spcBef>
                        <a:spcAft>
                          <a:spcPts val="0"/>
                        </a:spcAft>
                        <a:buClr>
                          <a:schemeClr val="dk1"/>
                        </a:buClr>
                        <a:buSzPts val="1500"/>
                        <a:buFont typeface="Wingdings" panose="05000000000000000000" pitchFamily="2" charset="2"/>
                        <a:buChar char="q"/>
                      </a:pPr>
                      <a:r>
                        <a:rPr lang="en-PH" sz="1800" u="none" strike="noStrike" cap="none" baseline="0" dirty="0">
                          <a:latin typeface="Arial" panose="020B0604020202020204" pitchFamily="34" charset="0"/>
                          <a:ea typeface="Arial"/>
                          <a:cs typeface="Arial" panose="020B0604020202020204" pitchFamily="34" charset="0"/>
                          <a:sym typeface="Arial"/>
                        </a:rPr>
                        <a:t>Established procedures for the following:</a:t>
                      </a:r>
                    </a:p>
                    <a:p>
                      <a:pPr marL="625475" lvl="0" indent="-271463" algn="l" rtl="0">
                        <a:spcBef>
                          <a:spcPts val="0"/>
                        </a:spcBef>
                        <a:spcAft>
                          <a:spcPts val="0"/>
                        </a:spcAft>
                        <a:buClr>
                          <a:schemeClr val="dk1"/>
                        </a:buClr>
                        <a:buSzPts val="1500"/>
                        <a:buFont typeface="Wingdings" panose="05000000000000000000" pitchFamily="2" charset="2"/>
                        <a:buChar char="Ø"/>
                      </a:pPr>
                      <a:r>
                        <a:rPr lang="en-PH" sz="1800" u="none" strike="noStrike" cap="none" baseline="0" dirty="0">
                          <a:latin typeface="Arial" panose="020B0604020202020204" pitchFamily="34" charset="0"/>
                          <a:ea typeface="Arial"/>
                          <a:cs typeface="Arial" panose="020B0604020202020204" pitchFamily="34" charset="0"/>
                          <a:sym typeface="Arial"/>
                        </a:rPr>
                        <a:t>Advance turn-in of coarse powder (Theoretical computation and reconciliation)</a:t>
                      </a:r>
                    </a:p>
                    <a:p>
                      <a:pPr marL="625475" lvl="0" indent="-271463" algn="l" rtl="0">
                        <a:spcBef>
                          <a:spcPts val="0"/>
                        </a:spcBef>
                        <a:spcAft>
                          <a:spcPts val="0"/>
                        </a:spcAft>
                        <a:buClr>
                          <a:schemeClr val="dk1"/>
                        </a:buClr>
                        <a:buSzPts val="1500"/>
                        <a:buFont typeface="Wingdings" panose="05000000000000000000" pitchFamily="2" charset="2"/>
                        <a:buChar char="Ø"/>
                      </a:pPr>
                      <a:r>
                        <a:rPr lang="en-PH" sz="1800" u="none" strike="noStrike" cap="none" baseline="0" dirty="0" err="1">
                          <a:latin typeface="Arial" panose="020B0604020202020204" pitchFamily="34" charset="0"/>
                          <a:ea typeface="Arial"/>
                          <a:cs typeface="Arial" panose="020B0604020202020204" pitchFamily="34" charset="0"/>
                          <a:sym typeface="Arial"/>
                        </a:rPr>
                        <a:t>Mazaraga</a:t>
                      </a:r>
                      <a:r>
                        <a:rPr lang="en-PH" sz="1800" u="none" strike="noStrike" cap="none" baseline="0" dirty="0">
                          <a:latin typeface="Arial" panose="020B0604020202020204" pitchFamily="34" charset="0"/>
                          <a:ea typeface="Arial"/>
                          <a:cs typeface="Arial" panose="020B0604020202020204" pitchFamily="34" charset="0"/>
                          <a:sym typeface="Arial"/>
                        </a:rPr>
                        <a:t> items delivered to Carmona Plant.</a:t>
                      </a:r>
                    </a:p>
                    <a:p>
                      <a:pPr marL="354013" lvl="0" indent="-354013" algn="l" rtl="0">
                        <a:spcBef>
                          <a:spcPts val="0"/>
                        </a:spcBef>
                        <a:spcAft>
                          <a:spcPts val="0"/>
                        </a:spcAft>
                        <a:buClr>
                          <a:schemeClr val="dk1"/>
                        </a:buClr>
                        <a:buSzPts val="1500"/>
                        <a:buFont typeface="Wingdings" panose="05000000000000000000" pitchFamily="2" charset="2"/>
                        <a:buChar char="q"/>
                        <a:tabLst/>
                      </a:pPr>
                      <a:r>
                        <a:rPr lang="en-PH" sz="1800" u="none" strike="noStrike" cap="none" baseline="0" dirty="0">
                          <a:latin typeface="Arial" panose="020B0604020202020204" pitchFamily="34" charset="0"/>
                          <a:ea typeface="Arial"/>
                          <a:cs typeface="Arial" panose="020B0604020202020204" pitchFamily="34" charset="0"/>
                          <a:sym typeface="Arial"/>
                        </a:rPr>
                        <a:t>Upgrade of internet connection in Carmona Plant (</a:t>
                      </a:r>
                      <a:r>
                        <a:rPr lang="en-PH" sz="1800" u="none" strike="noStrike" cap="none" baseline="0" dirty="0" err="1">
                          <a:latin typeface="Arial" panose="020B0604020202020204" pitchFamily="34" charset="0"/>
                          <a:ea typeface="Arial"/>
                          <a:cs typeface="Arial" panose="020B0604020202020204" pitchFamily="34" charset="0"/>
                          <a:sym typeface="Arial"/>
                        </a:rPr>
                        <a:t>Starlink</a:t>
                      </a:r>
                      <a:r>
                        <a:rPr lang="en-PH" sz="1800" u="none" strike="noStrike" cap="none" baseline="0" dirty="0">
                          <a:latin typeface="Arial" panose="020B0604020202020204" pitchFamily="34" charset="0"/>
                          <a:ea typeface="Arial"/>
                          <a:cs typeface="Arial" panose="020B0604020202020204" pitchFamily="34" charset="0"/>
                          <a:sym typeface="Arial"/>
                        </a:rPr>
                        <a:t>)</a:t>
                      </a:r>
                    </a:p>
                    <a:p>
                      <a:pPr marL="354013" lvl="0" indent="-354013" algn="l" rtl="0">
                        <a:spcBef>
                          <a:spcPts val="0"/>
                        </a:spcBef>
                        <a:spcAft>
                          <a:spcPts val="0"/>
                        </a:spcAft>
                        <a:buClr>
                          <a:schemeClr val="dk1"/>
                        </a:buClr>
                        <a:buSzPts val="1500"/>
                        <a:buFont typeface="Wingdings" panose="05000000000000000000" pitchFamily="2" charset="2"/>
                        <a:buChar char="q"/>
                        <a:tabLst/>
                      </a:pPr>
                      <a:r>
                        <a:rPr lang="en-PH" sz="1800" u="none" strike="noStrike" cap="none" baseline="0" dirty="0">
                          <a:latin typeface="Arial" panose="020B0604020202020204" pitchFamily="34" charset="0"/>
                          <a:ea typeface="Arial"/>
                          <a:cs typeface="Arial" panose="020B0604020202020204" pitchFamily="34" charset="0"/>
                          <a:sym typeface="Arial"/>
                        </a:rPr>
                        <a:t>Improved timeliness of recording by adding SAP access</a:t>
                      </a:r>
                    </a:p>
                    <a:p>
                      <a:pPr marL="354012" lvl="0" indent="0" algn="l" rtl="0">
                        <a:spcBef>
                          <a:spcPts val="0"/>
                        </a:spcBef>
                        <a:spcAft>
                          <a:spcPts val="0"/>
                        </a:spcAft>
                        <a:buClr>
                          <a:schemeClr val="dk1"/>
                        </a:buClr>
                        <a:buSzPts val="1500"/>
                        <a:buFont typeface="Wingdings" panose="05000000000000000000" pitchFamily="2" charset="2"/>
                        <a:buNone/>
                      </a:pPr>
                      <a:endParaRPr lang="en-PH" sz="1800" u="none" strike="noStrike" cap="none" baseline="0" dirty="0">
                        <a:latin typeface="Arial" panose="020B0604020202020204" pitchFamily="34" charset="0"/>
                        <a:ea typeface="Arial"/>
                        <a:cs typeface="Arial" panose="020B0604020202020204" pitchFamily="34" charset="0"/>
                        <a:sym typeface="Arial"/>
                      </a:endParaRPr>
                    </a:p>
                  </a:txBody>
                  <a:tcPr marL="68575" marR="68575" marT="0" marB="0" anchor="ctr">
                    <a:solidFill>
                      <a:schemeClr val="accent1">
                        <a:lumMod val="60000"/>
                        <a:lumOff val="40000"/>
                      </a:schemeClr>
                    </a:solidFill>
                  </a:tcPr>
                </a:tc>
                <a:extLst>
                  <a:ext uri="{0D108BD9-81ED-4DB2-BD59-A6C34878D82A}">
                    <a16:rowId xmlns:a16="http://schemas.microsoft.com/office/drawing/2014/main" val="1831594051"/>
                  </a:ext>
                </a:extLst>
              </a:tr>
            </a:tbl>
          </a:graphicData>
        </a:graphic>
      </p:graphicFrame>
    </p:spTree>
    <p:extLst>
      <p:ext uri="{BB962C8B-B14F-4D97-AF65-F5344CB8AC3E}">
        <p14:creationId xmlns:p14="http://schemas.microsoft.com/office/powerpoint/2010/main" val="17708132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3"/>
          <p:cNvSpPr/>
          <p:nvPr/>
        </p:nvSpPr>
        <p:spPr>
          <a:xfrm rot="2700000" flipV="1">
            <a:off x="9750013" y="-719946"/>
            <a:ext cx="1516601" cy="2336227"/>
          </a:xfrm>
          <a:custGeom>
            <a:avLst/>
            <a:gdLst/>
            <a:ahLst/>
            <a:cxnLst/>
            <a:rect l="l" t="t" r="r" b="b"/>
            <a:pathLst>
              <a:path w="2274901" h="3504340">
                <a:moveTo>
                  <a:pt x="0" y="3504341"/>
                </a:moveTo>
                <a:lnTo>
                  <a:pt x="2274901" y="3504341"/>
                </a:lnTo>
                <a:lnTo>
                  <a:pt x="2274901" y="0"/>
                </a:lnTo>
                <a:lnTo>
                  <a:pt x="0" y="0"/>
                </a:lnTo>
                <a:lnTo>
                  <a:pt x="0" y="3504341"/>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sz="933"/>
          </a:p>
        </p:txBody>
      </p:sp>
      <p:sp>
        <p:nvSpPr>
          <p:cNvPr id="4" name="Chevron 3"/>
          <p:cNvSpPr/>
          <p:nvPr/>
        </p:nvSpPr>
        <p:spPr>
          <a:xfrm>
            <a:off x="328389" y="76448"/>
            <a:ext cx="11717836" cy="525056"/>
          </a:xfrm>
          <a:prstGeom prst="chevron">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tx1"/>
              </a:solidFill>
            </a:endParaRPr>
          </a:p>
        </p:txBody>
      </p:sp>
      <p:sp>
        <p:nvSpPr>
          <p:cNvPr id="34" name="TextBox 34"/>
          <p:cNvSpPr txBox="1"/>
          <p:nvPr/>
        </p:nvSpPr>
        <p:spPr>
          <a:xfrm>
            <a:off x="574526" y="233744"/>
            <a:ext cx="11295967" cy="371448"/>
          </a:xfrm>
          <a:prstGeom prst="rect">
            <a:avLst/>
          </a:prstGeom>
        </p:spPr>
        <p:txBody>
          <a:bodyPr wrap="square" lIns="0" tIns="0" rIns="0" bIns="0" rtlCol="0" anchor="t">
            <a:spAutoFit/>
          </a:bodyPr>
          <a:lstStyle/>
          <a:p>
            <a:pPr>
              <a:lnSpc>
                <a:spcPts val="2777"/>
              </a:lnSpc>
            </a:pPr>
            <a:r>
              <a:rPr lang="en-US" sz="3500" b="1" dirty="0">
                <a:solidFill>
                  <a:srgbClr val="FEFCFC"/>
                </a:solidFill>
                <a:latin typeface="Arial" panose="020B0604020202020204" pitchFamily="34" charset="0"/>
                <a:cs typeface="Arial" panose="020B0604020202020204" pitchFamily="34" charset="0"/>
              </a:rPr>
              <a:t>MAJOR ACCOMPLISHMENTS – Q3 2024 (</a:t>
            </a:r>
            <a:r>
              <a:rPr lang="en-US" b="1" dirty="0">
                <a:solidFill>
                  <a:srgbClr val="FEFCFC"/>
                </a:solidFill>
                <a:latin typeface="Arial" panose="020B0604020202020204" pitchFamily="34" charset="0"/>
                <a:cs typeface="Arial" panose="020B0604020202020204" pitchFamily="34" charset="0"/>
              </a:rPr>
              <a:t>FOOD INGREDIENTS</a:t>
            </a:r>
            <a:r>
              <a:rPr lang="en-US" sz="3500" b="1" dirty="0">
                <a:solidFill>
                  <a:srgbClr val="FEFCFC"/>
                </a:solidFill>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1398288770"/>
              </p:ext>
            </p:extLst>
          </p:nvPr>
        </p:nvGraphicFramePr>
        <p:xfrm>
          <a:off x="119268" y="601504"/>
          <a:ext cx="11926957" cy="2987060"/>
        </p:xfrm>
        <a:graphic>
          <a:graphicData uri="http://schemas.openxmlformats.org/drawingml/2006/table">
            <a:tbl>
              <a:tblPr firstRow="1" bandRow="1">
                <a:tableStyleId>{5C22544A-7EE6-4342-B048-85BDC9FD1C3A}</a:tableStyleId>
              </a:tblPr>
              <a:tblGrid>
                <a:gridCol w="3333059">
                  <a:extLst>
                    <a:ext uri="{9D8B030D-6E8A-4147-A177-3AD203B41FA5}">
                      <a16:colId xmlns:a16="http://schemas.microsoft.com/office/drawing/2014/main" val="2828019443"/>
                    </a:ext>
                  </a:extLst>
                </a:gridCol>
                <a:gridCol w="8593898">
                  <a:extLst>
                    <a:ext uri="{9D8B030D-6E8A-4147-A177-3AD203B41FA5}">
                      <a16:colId xmlns:a16="http://schemas.microsoft.com/office/drawing/2014/main" val="1221952084"/>
                    </a:ext>
                  </a:extLst>
                </a:gridCol>
              </a:tblGrid>
              <a:tr h="344697">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dirty="0">
                          <a:solidFill>
                            <a:schemeClr val="bg1"/>
                          </a:solidFill>
                          <a:latin typeface="Arial" panose="020B0604020202020204" pitchFamily="34" charset="0"/>
                          <a:ea typeface="Arial"/>
                          <a:cs typeface="Arial" panose="020B0604020202020204" pitchFamily="34" charset="0"/>
                          <a:sym typeface="Arial"/>
                        </a:rPr>
                        <a:t>ACTIVITIES</a:t>
                      </a:r>
                      <a:endParaRPr sz="1800" b="1" u="none" strike="noStrike" cap="none" dirty="0">
                        <a:solidFill>
                          <a:schemeClr val="bg1"/>
                        </a:solidFill>
                        <a:latin typeface="Arial" panose="020B0604020202020204" pitchFamily="34" charset="0"/>
                        <a:ea typeface="Arial"/>
                        <a:cs typeface="Arial" panose="020B0604020202020204" pitchFamily="34" charset="0"/>
                        <a:sym typeface="Arial"/>
                      </a:endParaRPr>
                    </a:p>
                  </a:txBody>
                  <a:tcPr marL="91450" marR="91450" marT="45725" marB="45725" anchor="ctr">
                    <a:solidFill>
                      <a:schemeClr val="accent1">
                        <a:lumMod val="50000"/>
                      </a:schemeClr>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PH" sz="1800" b="1" u="none" strike="noStrike" cap="none" dirty="0">
                          <a:solidFill>
                            <a:schemeClr val="bg1"/>
                          </a:solidFill>
                          <a:latin typeface="Arial" panose="020B0604020202020204" pitchFamily="34" charset="0"/>
                          <a:ea typeface="Arial"/>
                          <a:cs typeface="Arial" panose="020B0604020202020204" pitchFamily="34" charset="0"/>
                          <a:sym typeface="Arial"/>
                        </a:rPr>
                        <a:t>ACCOMPLISHMENTS / RECOMMENDATIONS</a:t>
                      </a:r>
                      <a:endParaRPr sz="1800" b="1" u="none" strike="noStrike" cap="none" dirty="0">
                        <a:solidFill>
                          <a:schemeClr val="bg1"/>
                        </a:solidFill>
                        <a:latin typeface="Arial" panose="020B0604020202020204" pitchFamily="34" charset="0"/>
                        <a:ea typeface="Arial"/>
                        <a:cs typeface="Arial" panose="020B0604020202020204" pitchFamily="34" charset="0"/>
                        <a:sym typeface="Arial"/>
                      </a:endParaRPr>
                    </a:p>
                  </a:txBody>
                  <a:tcPr marL="91450" marR="91450" marT="45725" marB="45725" anchor="ctr">
                    <a:solidFill>
                      <a:schemeClr val="accent1">
                        <a:lumMod val="50000"/>
                      </a:schemeClr>
                    </a:solidFill>
                  </a:tcPr>
                </a:tc>
                <a:extLst>
                  <a:ext uri="{0D108BD9-81ED-4DB2-BD59-A6C34878D82A}">
                    <a16:rowId xmlns:a16="http://schemas.microsoft.com/office/drawing/2014/main" val="763001709"/>
                  </a:ext>
                </a:extLst>
              </a:tr>
              <a:tr h="2214465">
                <a:tc>
                  <a:txBody>
                    <a:bodyPr/>
                    <a:lstStyle/>
                    <a:p>
                      <a:pPr marL="0" indent="0">
                        <a:buFont typeface="+mj-lt"/>
                        <a:buNone/>
                      </a:pPr>
                      <a:r>
                        <a:rPr lang="en-US" sz="2400" b="1" dirty="0">
                          <a:solidFill>
                            <a:srgbClr val="002060"/>
                          </a:solidFill>
                          <a:latin typeface="Arial" panose="020B0604020202020204" pitchFamily="34" charset="0"/>
                          <a:cs typeface="Arial" panose="020B0604020202020204" pitchFamily="34" charset="0"/>
                        </a:rPr>
                        <a:t>  </a:t>
                      </a:r>
                    </a:p>
                    <a:p>
                      <a:pPr marL="0" indent="0">
                        <a:buFont typeface="+mj-lt"/>
                        <a:buNone/>
                      </a:pPr>
                      <a:r>
                        <a:rPr lang="en-US" sz="2400" b="1" dirty="0">
                          <a:solidFill>
                            <a:srgbClr val="002060"/>
                          </a:solidFill>
                          <a:latin typeface="Arial" panose="020B0604020202020204" pitchFamily="34" charset="0"/>
                          <a:cs typeface="Arial" panose="020B0604020202020204" pitchFamily="34" charset="0"/>
                        </a:rPr>
                        <a:t>3.  Audit of HR </a:t>
                      </a:r>
                    </a:p>
                    <a:p>
                      <a:pPr marL="0" indent="0">
                        <a:buFont typeface="+mj-lt"/>
                        <a:buNone/>
                      </a:pPr>
                      <a:r>
                        <a:rPr lang="en-US" sz="2400" b="1" dirty="0">
                          <a:solidFill>
                            <a:srgbClr val="002060"/>
                          </a:solidFill>
                          <a:latin typeface="Arial" panose="020B0604020202020204" pitchFamily="34" charset="0"/>
                          <a:cs typeface="Arial" panose="020B0604020202020204" pitchFamily="34" charset="0"/>
                        </a:rPr>
                        <a:t>     Benefits Report</a:t>
                      </a:r>
                    </a:p>
                    <a:p>
                      <a:pPr marL="0" indent="0">
                        <a:buFont typeface="+mj-lt"/>
                        <a:buNone/>
                      </a:pPr>
                      <a:r>
                        <a:rPr lang="en-US" sz="2400" b="1" dirty="0">
                          <a:solidFill>
                            <a:srgbClr val="002060"/>
                          </a:solidFill>
                          <a:latin typeface="Arial" panose="020B0604020202020204" pitchFamily="34" charset="0"/>
                          <a:cs typeface="Arial" panose="020B0604020202020204" pitchFamily="34" charset="0"/>
                        </a:rPr>
                        <a:t>     </a:t>
                      </a:r>
                      <a:r>
                        <a:rPr lang="en-US" sz="1400" b="1" dirty="0">
                          <a:solidFill>
                            <a:srgbClr val="002060"/>
                          </a:solidFill>
                          <a:latin typeface="Arial" panose="020B0604020202020204" pitchFamily="34" charset="0"/>
                          <a:cs typeface="Arial" panose="020B0604020202020204" pitchFamily="34" charset="0"/>
                        </a:rPr>
                        <a:t>Major Issues: Inconsistencies of </a:t>
                      </a:r>
                    </a:p>
                    <a:p>
                      <a:pPr marL="0" indent="0">
                        <a:buFont typeface="+mj-lt"/>
                        <a:buNone/>
                      </a:pPr>
                      <a:r>
                        <a:rPr lang="en-US" sz="1400" b="1" dirty="0">
                          <a:solidFill>
                            <a:srgbClr val="002060"/>
                          </a:solidFill>
                          <a:latin typeface="Arial" panose="020B0604020202020204" pitchFamily="34" charset="0"/>
                          <a:cs typeface="Arial" panose="020B0604020202020204" pitchFamily="34" charset="0"/>
                        </a:rPr>
                        <a:t>                                data and  </a:t>
                      </a:r>
                    </a:p>
                    <a:p>
                      <a:pPr marL="0" indent="0">
                        <a:buFont typeface="+mj-lt"/>
                        <a:buNone/>
                      </a:pPr>
                      <a:r>
                        <a:rPr lang="en-US" sz="1400" b="1" dirty="0">
                          <a:solidFill>
                            <a:srgbClr val="002060"/>
                          </a:solidFill>
                          <a:latin typeface="Arial" panose="020B0604020202020204" pitchFamily="34" charset="0"/>
                          <a:cs typeface="Arial" panose="020B0604020202020204" pitchFamily="34" charset="0"/>
                        </a:rPr>
                        <a:t>                                Incomplete Filings </a:t>
                      </a:r>
                    </a:p>
                    <a:p>
                      <a:pPr marL="0" indent="0">
                        <a:buFont typeface="+mj-lt"/>
                        <a:buNone/>
                      </a:pPr>
                      <a:r>
                        <a:rPr lang="en-US" sz="1400" b="1" dirty="0">
                          <a:solidFill>
                            <a:srgbClr val="002060"/>
                          </a:solidFill>
                          <a:latin typeface="Arial" panose="020B0604020202020204" pitchFamily="34" charset="0"/>
                          <a:cs typeface="Arial" panose="020B0604020202020204" pitchFamily="34" charset="0"/>
                        </a:rPr>
                        <a:t>                                of documents</a:t>
                      </a:r>
                    </a:p>
                    <a:p>
                      <a:pPr marL="0" indent="0">
                        <a:buFont typeface="+mj-lt"/>
                        <a:buNone/>
                      </a:pPr>
                      <a:endParaRPr lang="en-US" sz="1400" b="1" dirty="0">
                        <a:solidFill>
                          <a:srgbClr val="002060"/>
                        </a:solidFill>
                        <a:latin typeface="Arial" panose="020B0604020202020204" pitchFamily="34" charset="0"/>
                        <a:cs typeface="Arial" panose="020B0604020202020204" pitchFamily="34" charset="0"/>
                      </a:endParaRPr>
                    </a:p>
                    <a:p>
                      <a:pPr marL="0" indent="0">
                        <a:buFont typeface="+mj-lt"/>
                        <a:buNone/>
                      </a:pPr>
                      <a:r>
                        <a:rPr lang="en-US" sz="1400" b="1" dirty="0">
                          <a:solidFill>
                            <a:srgbClr val="002060"/>
                          </a:solidFill>
                          <a:latin typeface="Arial" panose="020B0604020202020204" pitchFamily="34" charset="0"/>
                          <a:cs typeface="Arial" panose="020B0604020202020204" pitchFamily="34" charset="0"/>
                        </a:rPr>
                        <a:t>Audit Date: September 2024</a:t>
                      </a:r>
                    </a:p>
                  </a:txBody>
                  <a:tcPr marL="91450" marR="91450" marT="45725" marB="45725" anchor="ctr">
                    <a:solidFill>
                      <a:schemeClr val="accent1">
                        <a:lumMod val="60000"/>
                        <a:lumOff val="40000"/>
                      </a:schemeClr>
                    </a:solidFill>
                  </a:tcPr>
                </a:tc>
                <a:tc>
                  <a:txBody>
                    <a:bodyPr/>
                    <a:lstStyle/>
                    <a:p>
                      <a:pPr marL="285750" lvl="0" indent="-285750" algn="l" rtl="0">
                        <a:spcBef>
                          <a:spcPts val="0"/>
                        </a:spcBef>
                        <a:spcAft>
                          <a:spcPts val="0"/>
                        </a:spcAft>
                        <a:buClr>
                          <a:schemeClr val="dk1"/>
                        </a:buClr>
                        <a:buSzPts val="1500"/>
                        <a:buFont typeface="Wingdings" panose="05000000000000000000" pitchFamily="2" charset="2"/>
                        <a:buChar char="q"/>
                      </a:pPr>
                      <a:r>
                        <a:rPr lang="en-PH" sz="1800" u="none" strike="noStrike" cap="none" baseline="0" dirty="0">
                          <a:latin typeface="Arial" panose="020B0604020202020204" pitchFamily="34" charset="0"/>
                          <a:ea typeface="Arial"/>
                          <a:cs typeface="Arial" panose="020B0604020202020204" pitchFamily="34" charset="0"/>
                          <a:sym typeface="Arial"/>
                        </a:rPr>
                        <a:t>Established employees’ company loan balances</a:t>
                      </a:r>
                    </a:p>
                    <a:p>
                      <a:pPr marL="285750" lvl="0" indent="-285750" algn="l" rtl="0">
                        <a:spcBef>
                          <a:spcPts val="0"/>
                        </a:spcBef>
                        <a:spcAft>
                          <a:spcPts val="0"/>
                        </a:spcAft>
                        <a:buClr>
                          <a:schemeClr val="dk1"/>
                        </a:buClr>
                        <a:buSzPts val="1500"/>
                        <a:buFont typeface="Wingdings" panose="05000000000000000000" pitchFamily="2" charset="2"/>
                        <a:buChar char="q"/>
                      </a:pPr>
                      <a:r>
                        <a:rPr lang="en-PH" sz="1800" u="none" strike="noStrike" cap="none" baseline="0" dirty="0">
                          <a:latin typeface="Arial" panose="020B0604020202020204" pitchFamily="34" charset="0"/>
                          <a:ea typeface="Arial"/>
                          <a:cs typeface="Arial" panose="020B0604020202020204" pitchFamily="34" charset="0"/>
                          <a:sym typeface="Arial"/>
                        </a:rPr>
                        <a:t>Established procedures for special cases like delayed delivery of vehicles and treatment of input vat</a:t>
                      </a:r>
                    </a:p>
                    <a:p>
                      <a:pPr marL="285750" lvl="0" indent="-285750" algn="l" rtl="0">
                        <a:spcBef>
                          <a:spcPts val="0"/>
                        </a:spcBef>
                        <a:spcAft>
                          <a:spcPts val="0"/>
                        </a:spcAft>
                        <a:buClr>
                          <a:schemeClr val="dk1"/>
                        </a:buClr>
                        <a:buSzPts val="1500"/>
                        <a:buFont typeface="Wingdings" panose="05000000000000000000" pitchFamily="2" charset="2"/>
                        <a:buChar char="q"/>
                      </a:pPr>
                      <a:r>
                        <a:rPr lang="en-PH" sz="1800" u="none" strike="noStrike" cap="none" baseline="0" dirty="0">
                          <a:latin typeface="Arial" panose="020B0604020202020204" pitchFamily="34" charset="0"/>
                          <a:ea typeface="Arial"/>
                          <a:cs typeface="Arial" panose="020B0604020202020204" pitchFamily="34" charset="0"/>
                          <a:sym typeface="Arial"/>
                        </a:rPr>
                        <a:t>Transferred processing of EMP/ECP from FMD to HRD </a:t>
                      </a:r>
                    </a:p>
                  </a:txBody>
                  <a:tcPr marL="68575" marR="68575" marT="0" marB="0" anchor="ctr">
                    <a:solidFill>
                      <a:schemeClr val="accent1">
                        <a:lumMod val="60000"/>
                        <a:lumOff val="40000"/>
                      </a:schemeClr>
                    </a:solidFill>
                  </a:tcPr>
                </a:tc>
                <a:extLst>
                  <a:ext uri="{0D108BD9-81ED-4DB2-BD59-A6C34878D82A}">
                    <a16:rowId xmlns:a16="http://schemas.microsoft.com/office/drawing/2014/main" val="4088219887"/>
                  </a:ext>
                </a:extLst>
              </a:tr>
            </a:tbl>
          </a:graphicData>
        </a:graphic>
      </p:graphicFrame>
    </p:spTree>
    <p:extLst>
      <p:ext uri="{BB962C8B-B14F-4D97-AF65-F5344CB8AC3E}">
        <p14:creationId xmlns:p14="http://schemas.microsoft.com/office/powerpoint/2010/main" val="1904222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0B7454B-6F87-4F06-BDAB-8C012CBF1D2C}"/>
              </a:ext>
            </a:extLst>
          </p:cNvPr>
          <p:cNvGraphicFramePr>
            <a:graphicFrameLocks noGrp="1"/>
          </p:cNvGraphicFramePr>
          <p:nvPr>
            <p:extLst>
              <p:ext uri="{D42A27DB-BD31-4B8C-83A1-F6EECF244321}">
                <p14:modId xmlns:p14="http://schemas.microsoft.com/office/powerpoint/2010/main" val="2305741658"/>
              </p:ext>
            </p:extLst>
          </p:nvPr>
        </p:nvGraphicFramePr>
        <p:xfrm>
          <a:off x="838200" y="763451"/>
          <a:ext cx="10657114" cy="5641767"/>
        </p:xfrm>
        <a:graphic>
          <a:graphicData uri="http://schemas.openxmlformats.org/drawingml/2006/table">
            <a:tbl>
              <a:tblPr firstRow="1" firstCol="1" bandRow="1">
                <a:tableStyleId>{5C22544A-7EE6-4342-B048-85BDC9FD1C3A}</a:tableStyleId>
              </a:tblPr>
              <a:tblGrid>
                <a:gridCol w="361950">
                  <a:extLst>
                    <a:ext uri="{9D8B030D-6E8A-4147-A177-3AD203B41FA5}">
                      <a16:colId xmlns:a16="http://schemas.microsoft.com/office/drawing/2014/main" val="2584528497"/>
                    </a:ext>
                  </a:extLst>
                </a:gridCol>
                <a:gridCol w="6627362">
                  <a:extLst>
                    <a:ext uri="{9D8B030D-6E8A-4147-A177-3AD203B41FA5}">
                      <a16:colId xmlns:a16="http://schemas.microsoft.com/office/drawing/2014/main" val="3894916931"/>
                    </a:ext>
                  </a:extLst>
                </a:gridCol>
                <a:gridCol w="1053518">
                  <a:extLst>
                    <a:ext uri="{9D8B030D-6E8A-4147-A177-3AD203B41FA5}">
                      <a16:colId xmlns:a16="http://schemas.microsoft.com/office/drawing/2014/main" val="3305626894"/>
                    </a:ext>
                  </a:extLst>
                </a:gridCol>
                <a:gridCol w="1277878">
                  <a:extLst>
                    <a:ext uri="{9D8B030D-6E8A-4147-A177-3AD203B41FA5}">
                      <a16:colId xmlns:a16="http://schemas.microsoft.com/office/drawing/2014/main" val="1339095291"/>
                    </a:ext>
                  </a:extLst>
                </a:gridCol>
                <a:gridCol w="1336406">
                  <a:extLst>
                    <a:ext uri="{9D8B030D-6E8A-4147-A177-3AD203B41FA5}">
                      <a16:colId xmlns:a16="http://schemas.microsoft.com/office/drawing/2014/main" val="618327203"/>
                    </a:ext>
                  </a:extLst>
                </a:gridCol>
              </a:tblGrid>
              <a:tr h="334685">
                <a:tc>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algn="ctr">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Issues/Concerns/Updates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sz="1800" b="1" kern="1200" dirty="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Responsibility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sz="1800" b="1" kern="1200" dirty="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Target Date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algn="ctr">
                        <a:spcBef>
                          <a:spcPts val="0"/>
                        </a:spcBef>
                        <a:spcAft>
                          <a:spcPts val="0"/>
                        </a:spcAft>
                      </a:pPr>
                      <a:r>
                        <a:rPr lang="en-US" sz="1800" b="1" kern="1200" dirty="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Status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907483169"/>
                  </a:ext>
                </a:extLst>
              </a:tr>
              <a:tr h="334685">
                <a:tc>
                  <a:txBody>
                    <a:bodyPr/>
                    <a:lstStyle/>
                    <a:p>
                      <a:pPr marL="0" marR="0" algn="ctr">
                        <a:lnSpc>
                          <a:spcPct val="107000"/>
                        </a:lnSpc>
                        <a:spcBef>
                          <a:spcPts val="0"/>
                        </a:spcBef>
                        <a:spcAft>
                          <a:spcPts val="0"/>
                        </a:spcAft>
                      </a:pPr>
                      <a:endParaRPr lang="en-US" sz="1800" b="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marL="0" marR="0" algn="ctr">
                        <a:lnSpc>
                          <a:spcPct val="107000"/>
                        </a:lnSpc>
                        <a:spcBef>
                          <a:spcPts val="0"/>
                        </a:spcBef>
                        <a:spcAft>
                          <a:spcPts val="0"/>
                        </a:spcAft>
                      </a:pPr>
                      <a:r>
                        <a:rPr lang="en-US" sz="1800" b="1"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Human Resources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algn="ctr">
                        <a:spcBef>
                          <a:spcPts val="0"/>
                        </a:spcBef>
                        <a:spcAft>
                          <a:spcPts val="0"/>
                        </a:spcAft>
                      </a:pPr>
                      <a:endPar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algn="ctr">
                        <a:spcBef>
                          <a:spcPts val="0"/>
                        </a:spcBef>
                        <a:spcAft>
                          <a:spcPts val="0"/>
                        </a:spcAft>
                      </a:pPr>
                      <a:endPar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algn="ctr">
                        <a:spcBef>
                          <a:spcPts val="0"/>
                        </a:spcBef>
                        <a:spcAft>
                          <a:spcPts val="0"/>
                        </a:spcAft>
                      </a:pPr>
                      <a:endPar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6434675"/>
                  </a:ext>
                </a:extLst>
              </a:tr>
              <a:tr h="334685">
                <a:tc>
                  <a:txBody>
                    <a:bodyPr/>
                    <a:lstStyle/>
                    <a:p>
                      <a:pPr marL="0" marR="0" algn="l">
                        <a:lnSpc>
                          <a:spcPct val="107000"/>
                        </a:lnSpc>
                        <a:spcBef>
                          <a:spcPts val="0"/>
                        </a:spcBef>
                        <a:spcAft>
                          <a:spcPts val="0"/>
                        </a:spcAft>
                      </a:pPr>
                      <a:r>
                        <a:rPr lang="en-US" sz="1800" b="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1800" b="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To improve recruitment process by fast track sourcing and making job offer competitive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Juliet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October 2024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Done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4869358"/>
                  </a:ext>
                </a:extLst>
              </a:tr>
              <a:tr h="453487">
                <a:tc>
                  <a:txBody>
                    <a:bodyPr/>
                    <a:lstStyle/>
                    <a:p>
                      <a:pPr marL="0" marR="0" algn="l">
                        <a:lnSpc>
                          <a:spcPct val="107000"/>
                        </a:lnSpc>
                        <a:spcBef>
                          <a:spcPts val="0"/>
                        </a:spcBef>
                        <a:spcAft>
                          <a:spcPts val="0"/>
                        </a:spcAft>
                      </a:pPr>
                      <a:r>
                        <a:rPr lang="en-US" sz="1800" b="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1800" b="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Conduct of Climate Survey</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Juliet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Sept 30, 2024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Done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61088"/>
                  </a:ext>
                </a:extLst>
              </a:tr>
              <a:tr h="453487">
                <a:tc>
                  <a:txBody>
                    <a:bodyPr/>
                    <a:lstStyle/>
                    <a:p>
                      <a:pPr marL="0" marR="0" algn="l">
                        <a:lnSpc>
                          <a:spcPct val="107000"/>
                        </a:lnSpc>
                        <a:spcBef>
                          <a:spcPts val="0"/>
                        </a:spcBef>
                        <a:spcAft>
                          <a:spcPts val="0"/>
                        </a:spcAft>
                      </a:pPr>
                      <a:r>
                        <a:rPr lang="en-US" sz="1800" b="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800" b="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To create engagement activities for employee retention</a:t>
                      </a:r>
                    </a:p>
                    <a:p>
                      <a:pPr marL="0" marR="0" algn="l">
                        <a:lnSpc>
                          <a:spcPct val="107000"/>
                        </a:lnSpc>
                        <a:spcBef>
                          <a:spcPts val="0"/>
                        </a:spcBef>
                        <a:spcAft>
                          <a:spcPts val="0"/>
                        </a:spcAft>
                      </a:pPr>
                      <a:endParaRPr lang="en-US" sz="1800" b="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Juliet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Nov-Dec ‘24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Ongoing</a:t>
                      </a:r>
                    </a:p>
                    <a:p>
                      <a:pPr marL="0" marR="0" algn="ctr">
                        <a:spcBef>
                          <a:spcPts val="0"/>
                        </a:spcBef>
                        <a:spcAft>
                          <a:spcPts val="0"/>
                        </a:spcAft>
                      </a:pPr>
                      <a:endPar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179157"/>
                  </a:ext>
                </a:extLst>
              </a:tr>
              <a:tr h="453487">
                <a:tc>
                  <a:txBody>
                    <a:bodyPr/>
                    <a:lstStyle/>
                    <a:p>
                      <a:pPr marL="0" marR="0" algn="l">
                        <a:lnSpc>
                          <a:spcPct val="107000"/>
                        </a:lnSpc>
                        <a:spcBef>
                          <a:spcPts val="0"/>
                        </a:spcBef>
                        <a:spcAft>
                          <a:spcPts val="0"/>
                        </a:spcAft>
                      </a:pPr>
                      <a:r>
                        <a:rPr lang="en-US" sz="1800" b="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1800" b="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To review final pay process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Juliet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Nov 19, 2024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Ongoing</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0034029"/>
                  </a:ext>
                </a:extLst>
              </a:tr>
              <a:tr h="334685">
                <a:tc>
                  <a:txBody>
                    <a:bodyPr/>
                    <a:lstStyle/>
                    <a:p>
                      <a:pPr marL="0" marR="0" algn="ctr">
                        <a:lnSpc>
                          <a:spcPct val="107000"/>
                        </a:lnSpc>
                        <a:spcBef>
                          <a:spcPts val="0"/>
                        </a:spcBef>
                        <a:spcAft>
                          <a:spcPts val="0"/>
                        </a:spcAft>
                      </a:pPr>
                      <a:endParaRPr lang="en-US" sz="1800" b="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marL="0" marR="0" algn="ctr">
                        <a:lnSpc>
                          <a:spcPct val="107000"/>
                        </a:lnSpc>
                        <a:spcBef>
                          <a:spcPts val="0"/>
                        </a:spcBef>
                        <a:spcAft>
                          <a:spcPts val="0"/>
                        </a:spcAft>
                      </a:pPr>
                      <a:r>
                        <a:rPr lang="en-US" sz="1800" b="1"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IT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algn="ctr">
                        <a:spcBef>
                          <a:spcPts val="0"/>
                        </a:spcBef>
                        <a:spcAft>
                          <a:spcPts val="0"/>
                        </a:spcAft>
                      </a:pPr>
                      <a:endPar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algn="ctr">
                        <a:spcBef>
                          <a:spcPts val="0"/>
                        </a:spcBef>
                        <a:spcAft>
                          <a:spcPts val="0"/>
                        </a:spcAft>
                      </a:pPr>
                      <a:endPar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algn="ctr">
                        <a:spcBef>
                          <a:spcPts val="0"/>
                        </a:spcBef>
                        <a:spcAft>
                          <a:spcPts val="0"/>
                        </a:spcAft>
                      </a:pPr>
                      <a:endPar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9397559"/>
                  </a:ext>
                </a:extLst>
              </a:tr>
              <a:tr h="334685">
                <a:tc>
                  <a:txBody>
                    <a:bodyPr/>
                    <a:lstStyle/>
                    <a:p>
                      <a:pPr marL="0" marR="0" algn="l">
                        <a:lnSpc>
                          <a:spcPct val="107000"/>
                        </a:lnSpc>
                        <a:spcBef>
                          <a:spcPts val="0"/>
                        </a:spcBef>
                        <a:spcAft>
                          <a:spcPts val="0"/>
                        </a:spcAft>
                      </a:pPr>
                      <a:r>
                        <a:rPr lang="en-US" sz="1800" b="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1800" b="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CRMS v2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Renz</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Nov 15, 2024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Ongoing</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6950064"/>
                  </a:ext>
                </a:extLst>
              </a:tr>
              <a:tr h="334685">
                <a:tc>
                  <a:txBody>
                    <a:bodyPr/>
                    <a:lstStyle/>
                    <a:p>
                      <a:pPr marL="0" marR="0" algn="l">
                        <a:lnSpc>
                          <a:spcPct val="107000"/>
                        </a:lnSpc>
                        <a:spcBef>
                          <a:spcPts val="0"/>
                        </a:spcBef>
                        <a:spcAft>
                          <a:spcPts val="0"/>
                        </a:spcAft>
                      </a:pPr>
                      <a:r>
                        <a:rPr lang="en-US" sz="1800" b="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1800" b="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Ingredients Inventory Mgt System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Renz</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Feb 2025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Ongoing</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7416195"/>
                  </a:ext>
                </a:extLst>
              </a:tr>
              <a:tr h="334685">
                <a:tc gridSpan="5">
                  <a:txBody>
                    <a:bodyPr/>
                    <a:lstStyle/>
                    <a:p>
                      <a:pPr marL="0" marR="0" algn="ctr">
                        <a:lnSpc>
                          <a:spcPct val="107000"/>
                        </a:lnSpc>
                        <a:spcBef>
                          <a:spcPts val="0"/>
                        </a:spcBef>
                        <a:spcAft>
                          <a:spcPts val="0"/>
                        </a:spcAft>
                      </a:pPr>
                      <a:r>
                        <a:rPr lang="en-US" sz="1800" b="1"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Business Process/QMSC</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algn="l">
                        <a:lnSpc>
                          <a:spcPct val="107000"/>
                        </a:lnSpc>
                        <a:spcBef>
                          <a:spcPts val="0"/>
                        </a:spcBef>
                        <a:spcAft>
                          <a:spcPts val="0"/>
                        </a:spcAft>
                      </a:pPr>
                      <a:endParaRPr lang="en-US" sz="1800" b="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algn="ctr">
                        <a:spcBef>
                          <a:spcPts val="0"/>
                        </a:spcBef>
                        <a:spcAft>
                          <a:spcPts val="0"/>
                        </a:spcAft>
                      </a:pPr>
                      <a:endPar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algn="ctr">
                        <a:spcBef>
                          <a:spcPts val="0"/>
                        </a:spcBef>
                        <a:spcAft>
                          <a:spcPts val="0"/>
                        </a:spcAft>
                      </a:pPr>
                      <a:endPar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algn="ctr">
                        <a:spcBef>
                          <a:spcPts val="0"/>
                        </a:spcBef>
                        <a:spcAft>
                          <a:spcPts val="0"/>
                        </a:spcAft>
                      </a:pPr>
                      <a:endPar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368984"/>
                  </a:ext>
                </a:extLst>
              </a:tr>
              <a:tr h="334685">
                <a:tc>
                  <a:txBody>
                    <a:bodyPr/>
                    <a:lstStyle/>
                    <a:p>
                      <a:pPr marL="0" marR="0" algn="l">
                        <a:lnSpc>
                          <a:spcPct val="107000"/>
                        </a:lnSpc>
                        <a:spcBef>
                          <a:spcPts val="0"/>
                        </a:spcBef>
                        <a:spcAft>
                          <a:spcPts val="0"/>
                        </a:spcAft>
                      </a:pPr>
                      <a:r>
                        <a:rPr lang="en-US" sz="1800" b="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1800" b="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To enhance MDR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Nicole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Nov 4 2024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Done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1210358"/>
                  </a:ext>
                </a:extLst>
              </a:tr>
              <a:tr h="334685">
                <a:tc>
                  <a:txBody>
                    <a:bodyPr/>
                    <a:lstStyle/>
                    <a:p>
                      <a:pPr marL="0" marR="0" algn="l">
                        <a:lnSpc>
                          <a:spcPct val="107000"/>
                        </a:lnSpc>
                        <a:spcBef>
                          <a:spcPts val="0"/>
                        </a:spcBef>
                        <a:spcAft>
                          <a:spcPts val="0"/>
                        </a:spcAft>
                      </a:pPr>
                      <a:r>
                        <a:rPr lang="en-US" sz="1800" b="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1800" b="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To review at least 12 PPGs per month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Nicole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Sept 2024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Done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1986777"/>
                  </a:ext>
                </a:extLst>
              </a:tr>
              <a:tr h="334685">
                <a:tc gridSpan="5">
                  <a:txBody>
                    <a:bodyPr/>
                    <a:lstStyle/>
                    <a:p>
                      <a:pPr marL="0" marR="0" algn="ctr">
                        <a:lnSpc>
                          <a:spcPct val="107000"/>
                        </a:lnSpc>
                        <a:spcBef>
                          <a:spcPts val="0"/>
                        </a:spcBef>
                        <a:spcAft>
                          <a:spcPts val="0"/>
                        </a:spcAft>
                      </a:pPr>
                      <a:r>
                        <a:rPr lang="en-US" sz="1800" b="1"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Internal Audit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algn="l">
                        <a:lnSpc>
                          <a:spcPct val="107000"/>
                        </a:lnSpc>
                        <a:spcBef>
                          <a:spcPts val="0"/>
                        </a:spcBef>
                        <a:spcAft>
                          <a:spcPts val="0"/>
                        </a:spcAft>
                      </a:pPr>
                      <a:endParaRPr lang="en-US" sz="1800" b="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algn="ctr">
                        <a:spcBef>
                          <a:spcPts val="0"/>
                        </a:spcBef>
                        <a:spcAft>
                          <a:spcPts val="0"/>
                        </a:spcAft>
                      </a:pPr>
                      <a:endPar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algn="ctr">
                        <a:spcBef>
                          <a:spcPts val="0"/>
                        </a:spcBef>
                        <a:spcAft>
                          <a:spcPts val="0"/>
                        </a:spcAft>
                      </a:pPr>
                      <a:endPar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algn="ctr">
                        <a:spcBef>
                          <a:spcPts val="0"/>
                        </a:spcBef>
                        <a:spcAft>
                          <a:spcPts val="0"/>
                        </a:spcAft>
                      </a:pPr>
                      <a:endPar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2209455"/>
                  </a:ext>
                </a:extLst>
              </a:tr>
              <a:tr h="334685">
                <a:tc>
                  <a:txBody>
                    <a:bodyPr/>
                    <a:lstStyle/>
                    <a:p>
                      <a:pPr marL="0" marR="0" algn="l">
                        <a:lnSpc>
                          <a:spcPct val="107000"/>
                        </a:lnSpc>
                        <a:spcBef>
                          <a:spcPts val="0"/>
                        </a:spcBef>
                        <a:spcAft>
                          <a:spcPts val="0"/>
                        </a:spcAft>
                      </a:pPr>
                      <a:r>
                        <a:rPr lang="en-US" sz="1800" b="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1800" b="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Whistle Blowing through QR Code Policy</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Bea</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Oct 30 2024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b="0" kern="12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Done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977450"/>
                  </a:ext>
                </a:extLst>
              </a:tr>
            </a:tbl>
          </a:graphicData>
        </a:graphic>
      </p:graphicFrame>
      <p:sp>
        <p:nvSpPr>
          <p:cNvPr id="3" name="Title 1">
            <a:extLst>
              <a:ext uri="{FF2B5EF4-FFF2-40B4-BE49-F238E27FC236}">
                <a16:creationId xmlns:a16="http://schemas.microsoft.com/office/drawing/2014/main" id="{CA9A5B1B-88B9-45BD-A3D9-4BAA1C93BC75}"/>
              </a:ext>
            </a:extLst>
          </p:cNvPr>
          <p:cNvSpPr txBox="1">
            <a:spLocks/>
          </p:cNvSpPr>
          <p:nvPr/>
        </p:nvSpPr>
        <p:spPr>
          <a:xfrm>
            <a:off x="838200" y="365125"/>
            <a:ext cx="10515600" cy="209641"/>
          </a:xfrm>
          <a:prstGeom prst="rect">
            <a:avLst/>
          </a:prstGeom>
        </p:spPr>
        <p:txBody>
          <a:bodyP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US" sz="2500" b="1" dirty="0"/>
              <a:t>Updates from Previous Meeting (July 30, 2024)</a:t>
            </a:r>
          </a:p>
        </p:txBody>
      </p:sp>
    </p:spTree>
    <p:extLst>
      <p:ext uri="{BB962C8B-B14F-4D97-AF65-F5344CB8AC3E}">
        <p14:creationId xmlns:p14="http://schemas.microsoft.com/office/powerpoint/2010/main" val="2173200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3"/>
          <p:cNvSpPr/>
          <p:nvPr/>
        </p:nvSpPr>
        <p:spPr>
          <a:xfrm rot="2700000" flipV="1">
            <a:off x="9750013" y="-719946"/>
            <a:ext cx="1516601" cy="2336227"/>
          </a:xfrm>
          <a:custGeom>
            <a:avLst/>
            <a:gdLst/>
            <a:ahLst/>
            <a:cxnLst/>
            <a:rect l="l" t="t" r="r" b="b"/>
            <a:pathLst>
              <a:path w="2274901" h="3504340">
                <a:moveTo>
                  <a:pt x="0" y="3504341"/>
                </a:moveTo>
                <a:lnTo>
                  <a:pt x="2274901" y="3504341"/>
                </a:lnTo>
                <a:lnTo>
                  <a:pt x="2274901" y="0"/>
                </a:lnTo>
                <a:lnTo>
                  <a:pt x="0" y="0"/>
                </a:lnTo>
                <a:lnTo>
                  <a:pt x="0" y="3504341"/>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sz="933"/>
          </a:p>
        </p:txBody>
      </p:sp>
      <p:sp>
        <p:nvSpPr>
          <p:cNvPr id="4" name="Chevron 3"/>
          <p:cNvSpPr/>
          <p:nvPr/>
        </p:nvSpPr>
        <p:spPr>
          <a:xfrm>
            <a:off x="328389" y="76448"/>
            <a:ext cx="11717836" cy="525056"/>
          </a:xfrm>
          <a:prstGeom prst="chevron">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tx1"/>
              </a:solidFill>
            </a:endParaRPr>
          </a:p>
        </p:txBody>
      </p:sp>
      <p:sp>
        <p:nvSpPr>
          <p:cNvPr id="34" name="TextBox 34"/>
          <p:cNvSpPr txBox="1"/>
          <p:nvPr/>
        </p:nvSpPr>
        <p:spPr>
          <a:xfrm>
            <a:off x="574526" y="233744"/>
            <a:ext cx="11498205" cy="371448"/>
          </a:xfrm>
          <a:prstGeom prst="rect">
            <a:avLst/>
          </a:prstGeom>
        </p:spPr>
        <p:txBody>
          <a:bodyPr wrap="square" lIns="0" tIns="0" rIns="0" bIns="0" rtlCol="0" anchor="t">
            <a:spAutoFit/>
          </a:bodyPr>
          <a:lstStyle/>
          <a:p>
            <a:pPr>
              <a:lnSpc>
                <a:spcPts val="2777"/>
              </a:lnSpc>
            </a:pPr>
            <a:r>
              <a:rPr lang="en-US" sz="3500" b="1" dirty="0">
                <a:solidFill>
                  <a:srgbClr val="FEFCFC"/>
                </a:solidFill>
                <a:latin typeface="Arial" panose="020B0604020202020204" pitchFamily="34" charset="0"/>
                <a:cs typeface="Arial" panose="020B0604020202020204" pitchFamily="34" charset="0"/>
              </a:rPr>
              <a:t>MAJOR ACCOMPLISHMENTS – Q3 2024 (</a:t>
            </a:r>
            <a:r>
              <a:rPr lang="en-US" b="1" dirty="0">
                <a:solidFill>
                  <a:srgbClr val="FEFCFC"/>
                </a:solidFill>
                <a:latin typeface="Arial" panose="020B0604020202020204" pitchFamily="34" charset="0"/>
                <a:cs typeface="Arial" panose="020B0604020202020204" pitchFamily="34" charset="0"/>
              </a:rPr>
              <a:t>REAL</a:t>
            </a:r>
            <a:r>
              <a:rPr lang="en-US" sz="3500" b="1" dirty="0">
                <a:solidFill>
                  <a:srgbClr val="FEFCFC"/>
                </a:solidFill>
                <a:latin typeface="Arial" panose="020B0604020202020204" pitchFamily="34" charset="0"/>
                <a:cs typeface="Arial" panose="020B0604020202020204" pitchFamily="34" charset="0"/>
              </a:rPr>
              <a:t> </a:t>
            </a:r>
            <a:r>
              <a:rPr lang="en-US" b="1" dirty="0">
                <a:solidFill>
                  <a:srgbClr val="FEFCFC"/>
                </a:solidFill>
                <a:latin typeface="Arial" panose="020B0604020202020204" pitchFamily="34" charset="0"/>
                <a:cs typeface="Arial" panose="020B0604020202020204" pitchFamily="34" charset="0"/>
              </a:rPr>
              <a:t>ESTATE</a:t>
            </a:r>
            <a:r>
              <a:rPr lang="en-US" sz="3500" b="1" dirty="0">
                <a:solidFill>
                  <a:srgbClr val="FEFCFC"/>
                </a:solidFill>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911808587"/>
              </p:ext>
            </p:extLst>
          </p:nvPr>
        </p:nvGraphicFramePr>
        <p:xfrm>
          <a:off x="119268" y="609498"/>
          <a:ext cx="11926957" cy="4914795"/>
        </p:xfrm>
        <a:graphic>
          <a:graphicData uri="http://schemas.openxmlformats.org/drawingml/2006/table">
            <a:tbl>
              <a:tblPr firstRow="1" bandRow="1">
                <a:tableStyleId>{5C22544A-7EE6-4342-B048-85BDC9FD1C3A}</a:tableStyleId>
              </a:tblPr>
              <a:tblGrid>
                <a:gridCol w="3538332">
                  <a:extLst>
                    <a:ext uri="{9D8B030D-6E8A-4147-A177-3AD203B41FA5}">
                      <a16:colId xmlns:a16="http://schemas.microsoft.com/office/drawing/2014/main" val="2828019443"/>
                    </a:ext>
                  </a:extLst>
                </a:gridCol>
                <a:gridCol w="8388625">
                  <a:extLst>
                    <a:ext uri="{9D8B030D-6E8A-4147-A177-3AD203B41FA5}">
                      <a16:colId xmlns:a16="http://schemas.microsoft.com/office/drawing/2014/main" val="1221952084"/>
                    </a:ext>
                  </a:extLst>
                </a:gridCol>
              </a:tblGrid>
              <a:tr h="396920">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dirty="0">
                          <a:solidFill>
                            <a:schemeClr val="bg1"/>
                          </a:solidFill>
                          <a:latin typeface="Arial" panose="020B0604020202020204" pitchFamily="34" charset="0"/>
                          <a:ea typeface="Arial"/>
                          <a:cs typeface="Arial" panose="020B0604020202020204" pitchFamily="34" charset="0"/>
                          <a:sym typeface="Arial"/>
                        </a:rPr>
                        <a:t>ACTIVITIES</a:t>
                      </a:r>
                      <a:endParaRPr sz="1800" b="1" u="none" strike="noStrike" cap="none" dirty="0">
                        <a:solidFill>
                          <a:schemeClr val="bg1"/>
                        </a:solidFill>
                        <a:latin typeface="Arial" panose="020B0604020202020204" pitchFamily="34" charset="0"/>
                        <a:ea typeface="Arial"/>
                        <a:cs typeface="Arial" panose="020B0604020202020204" pitchFamily="34" charset="0"/>
                        <a:sym typeface="Arial"/>
                      </a:endParaRPr>
                    </a:p>
                  </a:txBody>
                  <a:tcPr marL="91450" marR="91450" marT="45725" marB="45725" anchor="ctr">
                    <a:solidFill>
                      <a:schemeClr val="accent1">
                        <a:lumMod val="50000"/>
                      </a:schemeClr>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PH" sz="1800" b="1" u="none" strike="noStrike" cap="none" dirty="0">
                          <a:solidFill>
                            <a:schemeClr val="bg1"/>
                          </a:solidFill>
                          <a:latin typeface="Arial" panose="020B0604020202020204" pitchFamily="34" charset="0"/>
                          <a:ea typeface="Arial"/>
                          <a:cs typeface="Arial" panose="020B0604020202020204" pitchFamily="34" charset="0"/>
                          <a:sym typeface="Arial"/>
                        </a:rPr>
                        <a:t>ACCOMPLISHMENTS / RECOMMENDATIONS</a:t>
                      </a:r>
                    </a:p>
                  </a:txBody>
                  <a:tcPr marL="91450" marR="91450" marT="45725" marB="45725" anchor="ctr">
                    <a:solidFill>
                      <a:schemeClr val="accent1">
                        <a:lumMod val="50000"/>
                      </a:schemeClr>
                    </a:solidFill>
                  </a:tcPr>
                </a:tc>
                <a:extLst>
                  <a:ext uri="{0D108BD9-81ED-4DB2-BD59-A6C34878D82A}">
                    <a16:rowId xmlns:a16="http://schemas.microsoft.com/office/drawing/2014/main" val="763001709"/>
                  </a:ext>
                </a:extLst>
              </a:tr>
              <a:tr h="3169656">
                <a:tc>
                  <a:txBody>
                    <a:bodyPr/>
                    <a:lstStyle/>
                    <a:p>
                      <a:pPr marL="0" indent="0">
                        <a:buFont typeface="+mj-lt"/>
                        <a:buNone/>
                      </a:pPr>
                      <a:r>
                        <a:rPr lang="en-US" sz="2400" b="1" dirty="0">
                          <a:solidFill>
                            <a:srgbClr val="002060"/>
                          </a:solidFill>
                          <a:latin typeface="Arial" panose="020B0604020202020204" pitchFamily="34" charset="0"/>
                          <a:cs typeface="Arial" panose="020B0604020202020204" pitchFamily="34" charset="0"/>
                        </a:rPr>
                        <a:t>1.  Audit of Income </a:t>
                      </a:r>
                    </a:p>
                    <a:p>
                      <a:pPr marL="0" indent="0">
                        <a:buFont typeface="+mj-lt"/>
                        <a:buNone/>
                      </a:pPr>
                      <a:r>
                        <a:rPr lang="en-US" sz="2400" b="1" dirty="0">
                          <a:solidFill>
                            <a:srgbClr val="002060"/>
                          </a:solidFill>
                          <a:latin typeface="Arial" panose="020B0604020202020204" pitchFamily="34" charset="0"/>
                          <a:cs typeface="Arial" panose="020B0604020202020204" pitchFamily="34" charset="0"/>
                        </a:rPr>
                        <a:t>     Collection </a:t>
                      </a:r>
                    </a:p>
                    <a:p>
                      <a:pPr marL="0" indent="0">
                        <a:buFont typeface="+mj-lt"/>
                        <a:buNone/>
                      </a:pPr>
                      <a:r>
                        <a:rPr lang="en-US" sz="2400" b="1" dirty="0">
                          <a:solidFill>
                            <a:srgbClr val="002060"/>
                          </a:solidFill>
                          <a:latin typeface="Arial" panose="020B0604020202020204" pitchFamily="34" charset="0"/>
                          <a:cs typeface="Arial" panose="020B0604020202020204" pitchFamily="34" charset="0"/>
                        </a:rPr>
                        <a:t>     (HLPI, THI, WFA </a:t>
                      </a:r>
                    </a:p>
                    <a:p>
                      <a:pPr marL="0" indent="0">
                        <a:buFont typeface="+mj-lt"/>
                        <a:buNone/>
                      </a:pPr>
                      <a:r>
                        <a:rPr lang="en-US" sz="2400" b="1" dirty="0">
                          <a:solidFill>
                            <a:srgbClr val="002060"/>
                          </a:solidFill>
                          <a:latin typeface="Arial" panose="020B0604020202020204" pitchFamily="34" charset="0"/>
                          <a:cs typeface="Arial" panose="020B0604020202020204" pitchFamily="34" charset="0"/>
                        </a:rPr>
                        <a:t>      and WOI)</a:t>
                      </a:r>
                    </a:p>
                    <a:p>
                      <a:pPr marL="0" indent="0">
                        <a:buFont typeface="+mj-lt"/>
                        <a:buNone/>
                      </a:pPr>
                      <a:endParaRPr lang="en-US" sz="2400" b="1" dirty="0">
                        <a:solidFill>
                          <a:srgbClr val="002060"/>
                        </a:solidFill>
                        <a:latin typeface="Arial" panose="020B0604020202020204" pitchFamily="34" charset="0"/>
                        <a:cs typeface="Arial" panose="020B0604020202020204" pitchFamily="34" charset="0"/>
                      </a:endParaRPr>
                    </a:p>
                    <a:p>
                      <a:pPr marL="0" indent="0">
                        <a:buFont typeface="+mj-lt"/>
                        <a:buNone/>
                      </a:pPr>
                      <a:endParaRPr lang="en-US" sz="2400" b="1" dirty="0">
                        <a:solidFill>
                          <a:srgbClr val="002060"/>
                        </a:solidFill>
                        <a:latin typeface="Arial" panose="020B0604020202020204" pitchFamily="34" charset="0"/>
                        <a:cs typeface="Arial" panose="020B0604020202020204" pitchFamily="34" charset="0"/>
                      </a:endParaRPr>
                    </a:p>
                    <a:p>
                      <a:pPr marL="0" indent="0">
                        <a:buFont typeface="+mj-lt"/>
                        <a:buNone/>
                      </a:pPr>
                      <a:endParaRPr lang="en-US" sz="2400" b="1" dirty="0">
                        <a:solidFill>
                          <a:srgbClr val="002060"/>
                        </a:solidFill>
                        <a:latin typeface="Arial" panose="020B0604020202020204" pitchFamily="34" charset="0"/>
                        <a:cs typeface="Arial" panose="020B0604020202020204" pitchFamily="34" charset="0"/>
                      </a:endParaRPr>
                    </a:p>
                  </a:txBody>
                  <a:tcPr marL="91450" marR="91450" marT="45725" marB="45725" anchor="ctr">
                    <a:solidFill>
                      <a:schemeClr val="accent1">
                        <a:lumMod val="60000"/>
                        <a:lumOff val="40000"/>
                      </a:schemeClr>
                    </a:solidFill>
                  </a:tcPr>
                </a:tc>
                <a:tc>
                  <a:txBody>
                    <a:bodyPr/>
                    <a:lstStyle/>
                    <a:p>
                      <a:pPr marL="0" lvl="0" indent="0" algn="l" rtl="0">
                        <a:spcBef>
                          <a:spcPts val="0"/>
                        </a:spcBef>
                        <a:spcAft>
                          <a:spcPts val="0"/>
                        </a:spcAft>
                        <a:buClr>
                          <a:schemeClr val="dk1"/>
                        </a:buClr>
                        <a:buSzPts val="1500"/>
                        <a:buFont typeface="Wingdings" panose="05000000000000000000" pitchFamily="2" charset="2"/>
                        <a:buNone/>
                      </a:pPr>
                      <a:endParaRPr lang="en-PH" sz="1800" u="none" strike="noStrike" cap="none" baseline="0" dirty="0">
                        <a:latin typeface="Arial" panose="020B0604020202020204" pitchFamily="34" charset="0"/>
                        <a:ea typeface="Arial"/>
                        <a:cs typeface="Arial" panose="020B0604020202020204" pitchFamily="34" charset="0"/>
                        <a:sym typeface="Arial"/>
                      </a:endParaRPr>
                    </a:p>
                    <a:p>
                      <a:pPr marL="0" lvl="0" indent="0" algn="l" rtl="0">
                        <a:spcBef>
                          <a:spcPts val="0"/>
                        </a:spcBef>
                        <a:spcAft>
                          <a:spcPts val="0"/>
                        </a:spcAft>
                        <a:buClr>
                          <a:schemeClr val="dk1"/>
                        </a:buClr>
                        <a:buSzPts val="1500"/>
                        <a:buFont typeface="Wingdings" panose="05000000000000000000" pitchFamily="2" charset="2"/>
                        <a:buNone/>
                      </a:pPr>
                      <a:endParaRPr lang="en-PH" sz="1800" u="none" strike="noStrike" cap="none" baseline="0" dirty="0">
                        <a:latin typeface="Arial" panose="020B0604020202020204" pitchFamily="34" charset="0"/>
                        <a:ea typeface="Arial"/>
                        <a:cs typeface="Arial" panose="020B0604020202020204" pitchFamily="34" charset="0"/>
                        <a:sym typeface="Arial"/>
                      </a:endParaRPr>
                    </a:p>
                    <a:p>
                      <a:pPr marL="0" lvl="0" indent="0" algn="l" rtl="0">
                        <a:spcBef>
                          <a:spcPts val="0"/>
                        </a:spcBef>
                        <a:spcAft>
                          <a:spcPts val="0"/>
                        </a:spcAft>
                        <a:buClr>
                          <a:schemeClr val="dk1"/>
                        </a:buClr>
                        <a:buSzPts val="1500"/>
                        <a:buFont typeface="Wingdings" panose="05000000000000000000" pitchFamily="2" charset="2"/>
                        <a:buNone/>
                      </a:pPr>
                      <a:endParaRPr lang="en-PH" sz="1800" u="none" strike="noStrike" cap="none" baseline="0" dirty="0">
                        <a:latin typeface="Arial" panose="020B0604020202020204" pitchFamily="34" charset="0"/>
                        <a:ea typeface="Arial"/>
                        <a:cs typeface="Arial" panose="020B0604020202020204" pitchFamily="34" charset="0"/>
                        <a:sym typeface="Arial"/>
                      </a:endParaRPr>
                    </a:p>
                    <a:p>
                      <a:pPr marL="285750" marR="0" lvl="0" indent="-285750" algn="l" defTabSz="914400" rtl="0" eaLnBrk="1" fontAlgn="auto" latinLnBrk="0" hangingPunct="1">
                        <a:lnSpc>
                          <a:spcPct val="100000"/>
                        </a:lnSpc>
                        <a:spcBef>
                          <a:spcPts val="0"/>
                        </a:spcBef>
                        <a:spcAft>
                          <a:spcPts val="0"/>
                        </a:spcAft>
                        <a:buClr>
                          <a:schemeClr val="dk1"/>
                        </a:buClr>
                        <a:buSzPts val="1500"/>
                        <a:buFont typeface="Wingdings" panose="05000000000000000000" pitchFamily="2" charset="2"/>
                        <a:buChar char="q"/>
                        <a:tabLst/>
                        <a:defRPr/>
                      </a:pPr>
                      <a:endParaRPr lang="en-PH" sz="1800" u="none" strike="noStrike" cap="none" baseline="0" dirty="0">
                        <a:latin typeface="Arial" panose="020B0604020202020204" pitchFamily="34" charset="0"/>
                        <a:ea typeface="Arial"/>
                        <a:cs typeface="Arial" panose="020B0604020202020204" pitchFamily="34" charset="0"/>
                        <a:sym typeface="Arial"/>
                      </a:endParaRPr>
                    </a:p>
                    <a:p>
                      <a:pPr marL="285750" marR="0" lvl="0" indent="-285750" algn="l" defTabSz="914400" rtl="0" eaLnBrk="1" fontAlgn="auto" latinLnBrk="0" hangingPunct="1">
                        <a:lnSpc>
                          <a:spcPct val="100000"/>
                        </a:lnSpc>
                        <a:spcBef>
                          <a:spcPts val="0"/>
                        </a:spcBef>
                        <a:spcAft>
                          <a:spcPts val="0"/>
                        </a:spcAft>
                        <a:buClr>
                          <a:schemeClr val="dk1"/>
                        </a:buClr>
                        <a:buSzPts val="1500"/>
                        <a:buFont typeface="Wingdings" panose="05000000000000000000" pitchFamily="2" charset="2"/>
                        <a:buChar char="q"/>
                        <a:tabLst/>
                        <a:defRPr/>
                      </a:pPr>
                      <a:r>
                        <a:rPr lang="en-PH" sz="1800" u="none" strike="noStrike" cap="none" baseline="0" dirty="0">
                          <a:latin typeface="Arial" panose="020B0604020202020204" pitchFamily="34" charset="0"/>
                          <a:ea typeface="Arial"/>
                          <a:cs typeface="Arial" panose="020B0604020202020204" pitchFamily="34" charset="0"/>
                          <a:sym typeface="Arial"/>
                        </a:rPr>
                        <a:t>Strictly enforce the issuance of post-dated cheques upon signing of lease agreement</a:t>
                      </a:r>
                    </a:p>
                  </a:txBody>
                  <a:tcPr marL="68575" marR="68575" marT="0" marB="0" anchor="ctr">
                    <a:solidFill>
                      <a:schemeClr val="accent1">
                        <a:lumMod val="60000"/>
                        <a:lumOff val="40000"/>
                      </a:schemeClr>
                    </a:solidFill>
                  </a:tcPr>
                </a:tc>
                <a:extLst>
                  <a:ext uri="{0D108BD9-81ED-4DB2-BD59-A6C34878D82A}">
                    <a16:rowId xmlns:a16="http://schemas.microsoft.com/office/drawing/2014/main" val="2491511908"/>
                  </a:ext>
                </a:extLst>
              </a:tr>
              <a:tr h="1348219">
                <a:tc>
                  <a:txBody>
                    <a:bodyPr/>
                    <a:lstStyle/>
                    <a:p>
                      <a:pPr marL="457200" indent="-457200">
                        <a:buFont typeface="+mj-lt"/>
                        <a:buAutoNum type="arabicPeriod" startAt="2"/>
                      </a:pPr>
                      <a:r>
                        <a:rPr lang="en-US" sz="2400" b="1" dirty="0">
                          <a:solidFill>
                            <a:srgbClr val="002060"/>
                          </a:solidFill>
                          <a:latin typeface="Arial" panose="020B0604020202020204" pitchFamily="34" charset="0"/>
                          <a:cs typeface="Arial" panose="020B0604020202020204" pitchFamily="34" charset="0"/>
                        </a:rPr>
                        <a:t>Audit of Treasury</a:t>
                      </a:r>
                    </a:p>
                    <a:p>
                      <a:pPr marL="0" indent="0">
                        <a:buFont typeface="+mj-lt"/>
                        <a:buNone/>
                      </a:pPr>
                      <a:r>
                        <a:rPr lang="en-US" sz="2400" b="1" dirty="0">
                          <a:solidFill>
                            <a:srgbClr val="002060"/>
                          </a:solidFill>
                          <a:latin typeface="Arial" panose="020B0604020202020204" pitchFamily="34" charset="0"/>
                          <a:cs typeface="Arial" panose="020B0604020202020204" pitchFamily="34" charset="0"/>
                        </a:rPr>
                        <a:t>     </a:t>
                      </a:r>
                      <a:r>
                        <a:rPr lang="en-US" sz="1400" b="1" dirty="0">
                          <a:solidFill>
                            <a:srgbClr val="002060"/>
                          </a:solidFill>
                          <a:latin typeface="Arial" panose="020B0604020202020204" pitchFamily="34" charset="0"/>
                          <a:cs typeface="Arial" panose="020B0604020202020204" pitchFamily="34" charset="0"/>
                        </a:rPr>
                        <a:t>Major Issue: Idle Funds</a:t>
                      </a:r>
                      <a:endParaRPr lang="en-US" sz="2400" b="1" dirty="0">
                        <a:solidFill>
                          <a:srgbClr val="002060"/>
                        </a:solidFill>
                        <a:latin typeface="Arial" panose="020B0604020202020204" pitchFamily="34" charset="0"/>
                        <a:cs typeface="Arial" panose="020B0604020202020204" pitchFamily="34" charset="0"/>
                      </a:endParaRPr>
                    </a:p>
                  </a:txBody>
                  <a:tcPr marL="91450" marR="91450" marT="45725" marB="45725" anchor="ctr">
                    <a:solidFill>
                      <a:schemeClr val="accent1">
                        <a:lumMod val="60000"/>
                        <a:lumOff val="40000"/>
                      </a:schemeClr>
                    </a:solidFill>
                  </a:tcPr>
                </a:tc>
                <a:tc>
                  <a:txBody>
                    <a:bodyPr/>
                    <a:lstStyle/>
                    <a:p>
                      <a:pPr marL="285750" lvl="0" indent="-285750" algn="l" rtl="0">
                        <a:spcBef>
                          <a:spcPts val="0"/>
                        </a:spcBef>
                        <a:spcAft>
                          <a:spcPts val="0"/>
                        </a:spcAft>
                        <a:buClr>
                          <a:schemeClr val="dk1"/>
                        </a:buClr>
                        <a:buSzPts val="1500"/>
                        <a:buFont typeface="Wingdings" panose="05000000000000000000" pitchFamily="2" charset="2"/>
                        <a:buChar char="q"/>
                      </a:pPr>
                      <a:r>
                        <a:rPr lang="en-PH" sz="1800" u="none" strike="noStrike" cap="none" baseline="0" dirty="0">
                          <a:latin typeface="Arial" panose="020B0604020202020204" pitchFamily="34" charset="0"/>
                          <a:ea typeface="Arial"/>
                          <a:cs typeface="Arial" panose="020B0604020202020204" pitchFamily="34" charset="0"/>
                          <a:sym typeface="Arial"/>
                        </a:rPr>
                        <a:t>Idle funds were not properly monitored and invested</a:t>
                      </a:r>
                    </a:p>
                    <a:p>
                      <a:pPr marL="285750" lvl="0" indent="-285750" algn="l" rtl="0">
                        <a:spcBef>
                          <a:spcPts val="0"/>
                        </a:spcBef>
                        <a:spcAft>
                          <a:spcPts val="0"/>
                        </a:spcAft>
                        <a:buClr>
                          <a:schemeClr val="dk1"/>
                        </a:buClr>
                        <a:buSzPts val="1500"/>
                        <a:buFont typeface="Wingdings" panose="05000000000000000000" pitchFamily="2" charset="2"/>
                        <a:buChar char="q"/>
                      </a:pPr>
                      <a:r>
                        <a:rPr lang="en-PH" sz="1800" u="none" strike="noStrike" cap="none" baseline="0" dirty="0">
                          <a:latin typeface="Arial" panose="020B0604020202020204" pitchFamily="34" charset="0"/>
                          <a:ea typeface="Arial"/>
                          <a:cs typeface="Arial" panose="020B0604020202020204" pitchFamily="34" charset="0"/>
                          <a:sym typeface="Arial"/>
                        </a:rPr>
                        <a:t>This resulted to additional income from Php 7.9M to 13M (August to October 2024)</a:t>
                      </a:r>
                    </a:p>
                  </a:txBody>
                  <a:tcPr marL="68575" marR="68575" marT="0" marB="0" anchor="ctr">
                    <a:solidFill>
                      <a:schemeClr val="accent1">
                        <a:lumMod val="60000"/>
                        <a:lumOff val="40000"/>
                      </a:schemeClr>
                    </a:solidFill>
                  </a:tcPr>
                </a:tc>
                <a:extLst>
                  <a:ext uri="{0D108BD9-81ED-4DB2-BD59-A6C34878D82A}">
                    <a16:rowId xmlns:a16="http://schemas.microsoft.com/office/drawing/2014/main" val="2698279809"/>
                  </a:ext>
                </a:extLst>
              </a:tr>
            </a:tbl>
          </a:graphicData>
        </a:graphic>
      </p:graphicFrame>
      <p:pic>
        <p:nvPicPr>
          <p:cNvPr id="7" name="Picture 6">
            <a:extLst>
              <a:ext uri="{FF2B5EF4-FFF2-40B4-BE49-F238E27FC236}">
                <a16:creationId xmlns:a16="http://schemas.microsoft.com/office/drawing/2014/main" id="{F97E98C6-F600-4A67-A4AB-D29479D00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586" y="1591964"/>
            <a:ext cx="5669066" cy="1208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2187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3"/>
          <p:cNvSpPr/>
          <p:nvPr/>
        </p:nvSpPr>
        <p:spPr>
          <a:xfrm rot="2700000" flipV="1">
            <a:off x="9750013" y="-719946"/>
            <a:ext cx="1516601" cy="2336227"/>
          </a:xfrm>
          <a:custGeom>
            <a:avLst/>
            <a:gdLst/>
            <a:ahLst/>
            <a:cxnLst/>
            <a:rect l="l" t="t" r="r" b="b"/>
            <a:pathLst>
              <a:path w="2274901" h="3504340">
                <a:moveTo>
                  <a:pt x="0" y="3504341"/>
                </a:moveTo>
                <a:lnTo>
                  <a:pt x="2274901" y="3504341"/>
                </a:lnTo>
                <a:lnTo>
                  <a:pt x="2274901" y="0"/>
                </a:lnTo>
                <a:lnTo>
                  <a:pt x="0" y="0"/>
                </a:lnTo>
                <a:lnTo>
                  <a:pt x="0" y="3504341"/>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sz="933"/>
          </a:p>
        </p:txBody>
      </p:sp>
      <p:sp>
        <p:nvSpPr>
          <p:cNvPr id="4" name="Chevron 3"/>
          <p:cNvSpPr/>
          <p:nvPr/>
        </p:nvSpPr>
        <p:spPr>
          <a:xfrm>
            <a:off x="328389" y="76448"/>
            <a:ext cx="11717836" cy="525056"/>
          </a:xfrm>
          <a:prstGeom prst="chevron">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tx1"/>
              </a:solidFill>
            </a:endParaRPr>
          </a:p>
        </p:txBody>
      </p:sp>
      <p:sp>
        <p:nvSpPr>
          <p:cNvPr id="34" name="TextBox 34"/>
          <p:cNvSpPr txBox="1"/>
          <p:nvPr/>
        </p:nvSpPr>
        <p:spPr>
          <a:xfrm>
            <a:off x="574526" y="233744"/>
            <a:ext cx="11498205" cy="371448"/>
          </a:xfrm>
          <a:prstGeom prst="rect">
            <a:avLst/>
          </a:prstGeom>
        </p:spPr>
        <p:txBody>
          <a:bodyPr wrap="square" lIns="0" tIns="0" rIns="0" bIns="0" rtlCol="0" anchor="t">
            <a:spAutoFit/>
          </a:bodyPr>
          <a:lstStyle/>
          <a:p>
            <a:pPr>
              <a:lnSpc>
                <a:spcPts val="2777"/>
              </a:lnSpc>
            </a:pPr>
            <a:r>
              <a:rPr lang="en-US" sz="3500" b="1" dirty="0">
                <a:solidFill>
                  <a:srgbClr val="FEFCFC"/>
                </a:solidFill>
                <a:latin typeface="Arial" panose="020B0604020202020204" pitchFamily="34" charset="0"/>
                <a:cs typeface="Arial" panose="020B0604020202020204" pitchFamily="34" charset="0"/>
              </a:rPr>
              <a:t>MAJOR ACCOMPLISHMENTS – Q3 2024 (</a:t>
            </a:r>
            <a:r>
              <a:rPr lang="en-US" b="1" dirty="0">
                <a:solidFill>
                  <a:srgbClr val="FEFCFC"/>
                </a:solidFill>
                <a:latin typeface="Arial" panose="020B0604020202020204" pitchFamily="34" charset="0"/>
                <a:cs typeface="Arial" panose="020B0604020202020204" pitchFamily="34" charset="0"/>
              </a:rPr>
              <a:t>REAL</a:t>
            </a:r>
            <a:r>
              <a:rPr lang="en-US" sz="3500" b="1" dirty="0">
                <a:solidFill>
                  <a:srgbClr val="FEFCFC"/>
                </a:solidFill>
                <a:latin typeface="Arial" panose="020B0604020202020204" pitchFamily="34" charset="0"/>
                <a:cs typeface="Arial" panose="020B0604020202020204" pitchFamily="34" charset="0"/>
              </a:rPr>
              <a:t> </a:t>
            </a:r>
            <a:r>
              <a:rPr lang="en-US" b="1" dirty="0">
                <a:solidFill>
                  <a:srgbClr val="FEFCFC"/>
                </a:solidFill>
                <a:latin typeface="Arial" panose="020B0604020202020204" pitchFamily="34" charset="0"/>
                <a:cs typeface="Arial" panose="020B0604020202020204" pitchFamily="34" charset="0"/>
              </a:rPr>
              <a:t>ESTATE</a:t>
            </a:r>
            <a:r>
              <a:rPr lang="en-US" sz="3500" b="1" dirty="0">
                <a:solidFill>
                  <a:srgbClr val="FEFCFC"/>
                </a:solidFill>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4044394819"/>
              </p:ext>
            </p:extLst>
          </p:nvPr>
        </p:nvGraphicFramePr>
        <p:xfrm>
          <a:off x="119268" y="609498"/>
          <a:ext cx="11926957" cy="3146391"/>
        </p:xfrm>
        <a:graphic>
          <a:graphicData uri="http://schemas.openxmlformats.org/drawingml/2006/table">
            <a:tbl>
              <a:tblPr firstRow="1" bandRow="1">
                <a:tableStyleId>{5C22544A-7EE6-4342-B048-85BDC9FD1C3A}</a:tableStyleId>
              </a:tblPr>
              <a:tblGrid>
                <a:gridCol w="3538332">
                  <a:extLst>
                    <a:ext uri="{9D8B030D-6E8A-4147-A177-3AD203B41FA5}">
                      <a16:colId xmlns:a16="http://schemas.microsoft.com/office/drawing/2014/main" val="2828019443"/>
                    </a:ext>
                  </a:extLst>
                </a:gridCol>
                <a:gridCol w="8388625">
                  <a:extLst>
                    <a:ext uri="{9D8B030D-6E8A-4147-A177-3AD203B41FA5}">
                      <a16:colId xmlns:a16="http://schemas.microsoft.com/office/drawing/2014/main" val="1221952084"/>
                    </a:ext>
                  </a:extLst>
                </a:gridCol>
              </a:tblGrid>
              <a:tr h="403191">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dirty="0">
                          <a:solidFill>
                            <a:schemeClr val="bg1"/>
                          </a:solidFill>
                          <a:latin typeface="Arial" panose="020B0604020202020204" pitchFamily="34" charset="0"/>
                          <a:ea typeface="Arial"/>
                          <a:cs typeface="Arial" panose="020B0604020202020204" pitchFamily="34" charset="0"/>
                          <a:sym typeface="Arial"/>
                        </a:rPr>
                        <a:t>ACTIVITIES</a:t>
                      </a:r>
                      <a:endParaRPr sz="1800" b="1" u="none" strike="noStrike" cap="none" dirty="0">
                        <a:solidFill>
                          <a:schemeClr val="bg1"/>
                        </a:solidFill>
                        <a:latin typeface="Arial" panose="020B0604020202020204" pitchFamily="34" charset="0"/>
                        <a:ea typeface="Arial"/>
                        <a:cs typeface="Arial" panose="020B0604020202020204" pitchFamily="34" charset="0"/>
                        <a:sym typeface="Arial"/>
                      </a:endParaRPr>
                    </a:p>
                  </a:txBody>
                  <a:tcPr marL="91450" marR="91450" marT="45725" marB="45725" anchor="ctr">
                    <a:solidFill>
                      <a:schemeClr val="accent1">
                        <a:lumMod val="50000"/>
                      </a:schemeClr>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PH" sz="1800" b="1" u="none" strike="noStrike" cap="none" dirty="0">
                          <a:solidFill>
                            <a:schemeClr val="bg1"/>
                          </a:solidFill>
                          <a:latin typeface="Arial" panose="020B0604020202020204" pitchFamily="34" charset="0"/>
                          <a:ea typeface="Arial"/>
                          <a:cs typeface="Arial" panose="020B0604020202020204" pitchFamily="34" charset="0"/>
                          <a:sym typeface="Arial"/>
                        </a:rPr>
                        <a:t>ACCOMPLISHMENTS / RECOMMENDATIONS</a:t>
                      </a:r>
                    </a:p>
                  </a:txBody>
                  <a:tcPr marL="91450" marR="91450" marT="45725" marB="45725" anchor="ctr">
                    <a:solidFill>
                      <a:schemeClr val="accent1">
                        <a:lumMod val="50000"/>
                      </a:schemeClr>
                    </a:solidFill>
                  </a:tcPr>
                </a:tc>
                <a:extLst>
                  <a:ext uri="{0D108BD9-81ED-4DB2-BD59-A6C34878D82A}">
                    <a16:rowId xmlns:a16="http://schemas.microsoft.com/office/drawing/2014/main" val="763001709"/>
                  </a:ext>
                </a:extLst>
              </a:tr>
              <a:tr h="248629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en-US" sz="2400" b="1" u="none" strike="noStrike" cap="none" dirty="0">
                          <a:solidFill>
                            <a:srgbClr val="002060"/>
                          </a:solidFill>
                          <a:latin typeface="Arial" panose="020B0604020202020204" pitchFamily="34" charset="0"/>
                          <a:ea typeface="Arial"/>
                          <a:cs typeface="Arial" panose="020B0604020202020204" pitchFamily="34" charset="0"/>
                          <a:sym typeface="Arial"/>
                        </a:rPr>
                        <a:t>3.  Audit of </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en-US" sz="2400" b="1" u="none" strike="noStrike" cap="none" dirty="0">
                          <a:solidFill>
                            <a:srgbClr val="002060"/>
                          </a:solidFill>
                          <a:latin typeface="Arial" panose="020B0604020202020204" pitchFamily="34" charset="0"/>
                          <a:ea typeface="Arial"/>
                          <a:cs typeface="Arial" panose="020B0604020202020204" pitchFamily="34" charset="0"/>
                          <a:sym typeface="Arial"/>
                        </a:rPr>
                        <a:t>     Procurement </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en-US" sz="2400" b="1" u="none" strike="noStrike" cap="none" dirty="0">
                          <a:solidFill>
                            <a:srgbClr val="002060"/>
                          </a:solidFill>
                          <a:latin typeface="Arial" panose="020B0604020202020204" pitchFamily="34" charset="0"/>
                          <a:ea typeface="Arial"/>
                          <a:cs typeface="Arial" panose="020B0604020202020204" pitchFamily="34" charset="0"/>
                          <a:sym typeface="Arial"/>
                        </a:rPr>
                        <a:t>     Process </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en-US" sz="1400" b="1" u="none" strike="noStrike" cap="none" dirty="0">
                          <a:solidFill>
                            <a:srgbClr val="002060"/>
                          </a:solidFill>
                          <a:latin typeface="Arial" panose="020B0604020202020204" pitchFamily="34" charset="0"/>
                          <a:ea typeface="Arial"/>
                          <a:cs typeface="Arial" panose="020B060402020202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en-US" sz="1400" b="1" u="none" strike="noStrike" cap="none" dirty="0">
                          <a:solidFill>
                            <a:srgbClr val="002060"/>
                          </a:solidFill>
                          <a:latin typeface="Arial" panose="020B0604020202020204" pitchFamily="34" charset="0"/>
                          <a:ea typeface="Arial"/>
                          <a:cs typeface="Arial" panose="020B0604020202020204" pitchFamily="34" charset="0"/>
                          <a:sym typeface="Arial"/>
                        </a:rPr>
                        <a:t>         Major Issues: Irregular Payment   </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en-US" sz="1400" b="1" u="none" strike="noStrike" cap="none" dirty="0">
                          <a:solidFill>
                            <a:srgbClr val="002060"/>
                          </a:solidFill>
                          <a:latin typeface="Arial" panose="020B0604020202020204" pitchFamily="34" charset="0"/>
                          <a:ea typeface="Arial"/>
                          <a:cs typeface="Arial" panose="020B0604020202020204" pitchFamily="34" charset="0"/>
                          <a:sym typeface="Arial"/>
                        </a:rPr>
                        <a:t>                                 Terms and Delayed  </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en-US" sz="1400" b="1" u="none" strike="noStrike" cap="none" dirty="0">
                          <a:solidFill>
                            <a:srgbClr val="002060"/>
                          </a:solidFill>
                          <a:latin typeface="Arial" panose="020B0604020202020204" pitchFamily="34" charset="0"/>
                          <a:ea typeface="Arial"/>
                          <a:cs typeface="Arial" panose="020B0604020202020204" pitchFamily="34" charset="0"/>
                          <a:sym typeface="Arial"/>
                        </a:rPr>
                        <a:t>                                 Processing </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en-US" sz="1400" b="1" u="none" strike="noStrike" cap="none" dirty="0">
                          <a:solidFill>
                            <a:srgbClr val="002060"/>
                          </a:solidFill>
                          <a:latin typeface="Arial" panose="020B0604020202020204" pitchFamily="34" charset="0"/>
                          <a:ea typeface="Arial"/>
                          <a:cs typeface="Arial" panose="020B0604020202020204" pitchFamily="34" charset="0"/>
                          <a:sym typeface="Arial"/>
                        </a:rPr>
                        <a:t>                                 of PR to PO </a:t>
                      </a:r>
                    </a:p>
                  </a:txBody>
                  <a:tcPr marL="91450" marR="91450" marT="45725" marB="45725" anchor="ctr">
                    <a:solidFill>
                      <a:schemeClr val="accent1">
                        <a:lumMod val="60000"/>
                        <a:lumOff val="40000"/>
                      </a:schemeClr>
                    </a:solidFill>
                  </a:tcPr>
                </a:tc>
                <a:tc>
                  <a:txBody>
                    <a:bodyPr/>
                    <a:lstStyle/>
                    <a:p>
                      <a:pPr marL="0" lvl="0" indent="0" algn="l" rtl="0">
                        <a:spcBef>
                          <a:spcPts val="0"/>
                        </a:spcBef>
                        <a:spcAft>
                          <a:spcPts val="0"/>
                        </a:spcAft>
                        <a:buClr>
                          <a:schemeClr val="dk1"/>
                        </a:buClr>
                        <a:buSzPts val="1500"/>
                        <a:buFont typeface="Wingdings" panose="05000000000000000000" pitchFamily="2" charset="2"/>
                        <a:buNone/>
                      </a:pPr>
                      <a:endParaRPr lang="en-PH" sz="1800" u="none" strike="noStrike" cap="none" baseline="0" dirty="0">
                        <a:latin typeface="Arial" panose="020B0604020202020204" pitchFamily="34" charset="0"/>
                        <a:ea typeface="Arial"/>
                        <a:cs typeface="Arial" panose="020B0604020202020204" pitchFamily="34" charset="0"/>
                        <a:sym typeface="Arial"/>
                      </a:endParaRPr>
                    </a:p>
                    <a:p>
                      <a:pPr marL="285750" lvl="0" indent="-285750" algn="l" rtl="0">
                        <a:spcBef>
                          <a:spcPts val="0"/>
                        </a:spcBef>
                        <a:spcAft>
                          <a:spcPts val="0"/>
                        </a:spcAft>
                        <a:buClr>
                          <a:schemeClr val="dk1"/>
                        </a:buClr>
                        <a:buSzPts val="1500"/>
                        <a:buFont typeface="Wingdings" panose="05000000000000000000" pitchFamily="2" charset="2"/>
                        <a:buChar char="q"/>
                      </a:pPr>
                      <a:endParaRPr lang="en-PH" sz="1800" u="none" strike="noStrike" cap="none" baseline="0" dirty="0">
                        <a:latin typeface="Arial" panose="020B0604020202020204" pitchFamily="34" charset="0"/>
                        <a:ea typeface="Arial"/>
                        <a:cs typeface="Arial" panose="020B0604020202020204" pitchFamily="34" charset="0"/>
                        <a:sym typeface="Arial"/>
                      </a:endParaRPr>
                    </a:p>
                    <a:p>
                      <a:pPr marL="285750" lvl="0" indent="-285750" algn="l" rtl="0">
                        <a:spcBef>
                          <a:spcPts val="0"/>
                        </a:spcBef>
                        <a:spcAft>
                          <a:spcPts val="0"/>
                        </a:spcAft>
                        <a:buClr>
                          <a:schemeClr val="dk1"/>
                        </a:buClr>
                        <a:buSzPts val="1500"/>
                        <a:buFont typeface="Wingdings" panose="05000000000000000000" pitchFamily="2" charset="2"/>
                        <a:buChar char="q"/>
                      </a:pPr>
                      <a:r>
                        <a:rPr lang="en-PH" sz="1800" u="none" strike="noStrike" cap="none" baseline="0" dirty="0">
                          <a:latin typeface="Arial" panose="020B0604020202020204" pitchFamily="34" charset="0"/>
                          <a:ea typeface="Arial"/>
                          <a:cs typeface="Arial" panose="020B0604020202020204" pitchFamily="34" charset="0"/>
                          <a:sym typeface="Arial"/>
                        </a:rPr>
                        <a:t>People issues resulting to pending orders</a:t>
                      </a:r>
                    </a:p>
                    <a:p>
                      <a:pPr marL="285750" lvl="0" indent="-285750" algn="l" rtl="0">
                        <a:spcBef>
                          <a:spcPts val="0"/>
                        </a:spcBef>
                        <a:spcAft>
                          <a:spcPts val="0"/>
                        </a:spcAft>
                        <a:buClr>
                          <a:schemeClr val="dk1"/>
                        </a:buClr>
                        <a:buSzPts val="1500"/>
                        <a:buFont typeface="Wingdings" panose="05000000000000000000" pitchFamily="2" charset="2"/>
                        <a:buChar char="q"/>
                      </a:pPr>
                      <a:r>
                        <a:rPr lang="en-PH" sz="1800" u="none" strike="noStrike" cap="none" baseline="0" dirty="0">
                          <a:latin typeface="Arial" panose="020B0604020202020204" pitchFamily="34" charset="0"/>
                          <a:ea typeface="Arial"/>
                          <a:cs typeface="Arial" panose="020B0604020202020204" pitchFamily="34" charset="0"/>
                          <a:sym typeface="Arial"/>
                        </a:rPr>
                        <a:t>Reduced “pending orders” from 32 last July 25, 2024 to 10 PRs as of October 30, 2024</a:t>
                      </a:r>
                    </a:p>
                    <a:p>
                      <a:pPr marL="285750" lvl="0" indent="-285750" algn="l" rtl="0">
                        <a:spcBef>
                          <a:spcPts val="0"/>
                        </a:spcBef>
                        <a:spcAft>
                          <a:spcPts val="0"/>
                        </a:spcAft>
                        <a:buClr>
                          <a:schemeClr val="dk1"/>
                        </a:buClr>
                        <a:buSzPts val="1500"/>
                        <a:buFont typeface="Wingdings" panose="05000000000000000000" pitchFamily="2" charset="2"/>
                        <a:buChar char="q"/>
                      </a:pPr>
                      <a:r>
                        <a:rPr lang="en-PH" sz="1800" u="none" strike="noStrike" cap="none" baseline="0" dirty="0">
                          <a:latin typeface="Arial" panose="020B0604020202020204" pitchFamily="34" charset="0"/>
                          <a:ea typeface="Arial"/>
                          <a:cs typeface="Arial" panose="020B0604020202020204" pitchFamily="34" charset="0"/>
                          <a:sym typeface="Arial"/>
                        </a:rPr>
                        <a:t>Proposed process improvements for the following:</a:t>
                      </a:r>
                    </a:p>
                    <a:p>
                      <a:pPr marL="625475" lvl="0" indent="-355600" algn="l" rtl="0">
                        <a:spcBef>
                          <a:spcPts val="0"/>
                        </a:spcBef>
                        <a:spcAft>
                          <a:spcPts val="0"/>
                        </a:spcAft>
                        <a:buClr>
                          <a:schemeClr val="dk1"/>
                        </a:buClr>
                        <a:buSzPts val="1500"/>
                        <a:buFont typeface="Wingdings" panose="05000000000000000000" pitchFamily="2" charset="2"/>
                        <a:buChar char="Ø"/>
                      </a:pPr>
                      <a:r>
                        <a:rPr lang="en-PH" sz="1800" u="none" strike="noStrike" cap="none" baseline="0" dirty="0">
                          <a:latin typeface="Arial" panose="020B0604020202020204" pitchFamily="34" charset="0"/>
                          <a:ea typeface="Arial"/>
                          <a:cs typeface="Arial" panose="020B0604020202020204" pitchFamily="34" charset="0"/>
                          <a:sym typeface="Arial"/>
                        </a:rPr>
                        <a:t>Transferred the canvassing procedure from PRI team to PRD</a:t>
                      </a:r>
                    </a:p>
                    <a:p>
                      <a:pPr marL="625475" lvl="0" indent="-355600" algn="l" rtl="0">
                        <a:spcBef>
                          <a:spcPts val="0"/>
                        </a:spcBef>
                        <a:spcAft>
                          <a:spcPts val="0"/>
                        </a:spcAft>
                        <a:buClr>
                          <a:schemeClr val="dk1"/>
                        </a:buClr>
                        <a:buSzPts val="1500"/>
                        <a:buFont typeface="Wingdings" panose="05000000000000000000" pitchFamily="2" charset="2"/>
                        <a:buChar char="Ø"/>
                      </a:pPr>
                      <a:r>
                        <a:rPr lang="en-PH" sz="1800" u="none" strike="noStrike" cap="none" baseline="0" dirty="0">
                          <a:latin typeface="Arial" panose="020B0604020202020204" pitchFamily="34" charset="0"/>
                          <a:ea typeface="Arial"/>
                          <a:cs typeface="Arial" panose="020B0604020202020204" pitchFamily="34" charset="0"/>
                          <a:sym typeface="Arial"/>
                        </a:rPr>
                        <a:t>Vendor Accreditation – Vendor name should be based on the legal documents (BIR 2303) provided by the supplier</a:t>
                      </a:r>
                    </a:p>
                    <a:p>
                      <a:pPr marL="625475" lvl="0" indent="-355600" algn="l" rtl="0">
                        <a:spcBef>
                          <a:spcPts val="0"/>
                        </a:spcBef>
                        <a:spcAft>
                          <a:spcPts val="0"/>
                        </a:spcAft>
                        <a:buClr>
                          <a:schemeClr val="dk1"/>
                        </a:buClr>
                        <a:buSzPts val="1500"/>
                        <a:buFont typeface="Wingdings" panose="05000000000000000000" pitchFamily="2" charset="2"/>
                        <a:buChar char="Ø"/>
                      </a:pPr>
                      <a:r>
                        <a:rPr lang="en-PH" sz="1800" u="none" strike="noStrike" cap="none" baseline="0" dirty="0">
                          <a:latin typeface="Arial" panose="020B0604020202020204" pitchFamily="34" charset="0"/>
                          <a:ea typeface="Arial"/>
                          <a:cs typeface="Arial" panose="020B0604020202020204" pitchFamily="34" charset="0"/>
                          <a:sym typeface="Arial"/>
                        </a:rPr>
                        <a:t>Change in payment terms is not allowed unless re-approved by the HBU </a:t>
                      </a:r>
                    </a:p>
                  </a:txBody>
                  <a:tcPr marL="68575" marR="68575" marT="0" marB="0" anchor="ctr">
                    <a:solidFill>
                      <a:schemeClr val="accent1">
                        <a:lumMod val="60000"/>
                        <a:lumOff val="40000"/>
                      </a:schemeClr>
                    </a:solidFill>
                  </a:tcPr>
                </a:tc>
                <a:extLst>
                  <a:ext uri="{0D108BD9-81ED-4DB2-BD59-A6C34878D82A}">
                    <a16:rowId xmlns:a16="http://schemas.microsoft.com/office/drawing/2014/main" val="2491511908"/>
                  </a:ext>
                </a:extLst>
              </a:tr>
            </a:tbl>
          </a:graphicData>
        </a:graphic>
      </p:graphicFrame>
    </p:spTree>
    <p:extLst>
      <p:ext uri="{BB962C8B-B14F-4D97-AF65-F5344CB8AC3E}">
        <p14:creationId xmlns:p14="http://schemas.microsoft.com/office/powerpoint/2010/main" val="20891294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3"/>
          <p:cNvSpPr/>
          <p:nvPr/>
        </p:nvSpPr>
        <p:spPr>
          <a:xfrm rot="2700000" flipV="1">
            <a:off x="9750013" y="-719946"/>
            <a:ext cx="1516601" cy="2336227"/>
          </a:xfrm>
          <a:custGeom>
            <a:avLst/>
            <a:gdLst/>
            <a:ahLst/>
            <a:cxnLst/>
            <a:rect l="l" t="t" r="r" b="b"/>
            <a:pathLst>
              <a:path w="2274901" h="3504340">
                <a:moveTo>
                  <a:pt x="0" y="3504341"/>
                </a:moveTo>
                <a:lnTo>
                  <a:pt x="2274901" y="3504341"/>
                </a:lnTo>
                <a:lnTo>
                  <a:pt x="2274901" y="0"/>
                </a:lnTo>
                <a:lnTo>
                  <a:pt x="0" y="0"/>
                </a:lnTo>
                <a:lnTo>
                  <a:pt x="0" y="3504341"/>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sz="933"/>
          </a:p>
        </p:txBody>
      </p:sp>
      <p:sp>
        <p:nvSpPr>
          <p:cNvPr id="31" name="Flowchart: Alternate Process 30"/>
          <p:cNvSpPr/>
          <p:nvPr/>
        </p:nvSpPr>
        <p:spPr>
          <a:xfrm>
            <a:off x="2950862" y="702314"/>
            <a:ext cx="3348743" cy="1479010"/>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PH" sz="2000" b="1" dirty="0">
                <a:solidFill>
                  <a:srgbClr val="002060"/>
                </a:solidFill>
                <a:latin typeface="Arial" panose="020B0604020202020204" pitchFamily="34" charset="0"/>
                <a:cs typeface="Arial" panose="020B0604020202020204" pitchFamily="34" charset="0"/>
              </a:rPr>
              <a:t>WHISTLEBLOWING THRU QR CODE</a:t>
            </a:r>
          </a:p>
          <a:p>
            <a:pPr algn="ctr"/>
            <a:r>
              <a:rPr lang="en-PH" sz="1400" dirty="0">
                <a:solidFill>
                  <a:schemeClr val="tx1"/>
                </a:solidFill>
                <a:latin typeface="Arial" panose="020B0604020202020204" pitchFamily="34" charset="0"/>
                <a:cs typeface="Arial" panose="020B0604020202020204" pitchFamily="34" charset="0"/>
              </a:rPr>
              <a:t>STATUS: </a:t>
            </a:r>
            <a:r>
              <a:rPr lang="en-PH" sz="1400" b="1" dirty="0">
                <a:solidFill>
                  <a:schemeClr val="tx1"/>
                </a:solidFill>
                <a:latin typeface="Arial" panose="020B0604020202020204" pitchFamily="34" charset="0"/>
                <a:cs typeface="Arial" panose="020B0604020202020204" pitchFamily="34" charset="0"/>
              </a:rPr>
              <a:t>Ongoing</a:t>
            </a:r>
          </a:p>
          <a:p>
            <a:pPr algn="ctr"/>
            <a:r>
              <a:rPr lang="en-PH" sz="1400" dirty="0">
                <a:solidFill>
                  <a:schemeClr val="tx1"/>
                </a:solidFill>
                <a:latin typeface="Arial" panose="020B0604020202020204" pitchFamily="34" charset="0"/>
                <a:cs typeface="Arial" panose="020B0604020202020204" pitchFamily="34" charset="0"/>
              </a:rPr>
              <a:t>TARGET DATE: </a:t>
            </a:r>
            <a:r>
              <a:rPr lang="en-PH" sz="1400" b="1" dirty="0">
                <a:solidFill>
                  <a:schemeClr val="tx1"/>
                </a:solidFill>
                <a:latin typeface="Arial" panose="020B0604020202020204" pitchFamily="34" charset="0"/>
                <a:cs typeface="Arial" panose="020B0604020202020204" pitchFamily="34" charset="0"/>
              </a:rPr>
              <a:t>Nov. 15, 2024</a:t>
            </a:r>
          </a:p>
        </p:txBody>
      </p:sp>
      <p:sp>
        <p:nvSpPr>
          <p:cNvPr id="47" name="Flowchart: Alternate Process 46"/>
          <p:cNvSpPr/>
          <p:nvPr/>
        </p:nvSpPr>
        <p:spPr>
          <a:xfrm>
            <a:off x="2950861" y="2194576"/>
            <a:ext cx="3348742" cy="4148973"/>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PH" sz="1600" b="1" u="sng" dirty="0">
                <a:solidFill>
                  <a:srgbClr val="002060"/>
                </a:solidFill>
                <a:latin typeface="Arial" panose="020B0604020202020204" pitchFamily="34" charset="0"/>
                <a:cs typeface="Arial" panose="020B0604020202020204" pitchFamily="34" charset="0"/>
              </a:rPr>
              <a:t>Problem Statement: </a:t>
            </a:r>
          </a:p>
          <a:p>
            <a:r>
              <a:rPr lang="en-PH" sz="1600" dirty="0">
                <a:solidFill>
                  <a:schemeClr val="tx1"/>
                </a:solidFill>
                <a:latin typeface="Arial" panose="020B0604020202020204" pitchFamily="34" charset="0"/>
                <a:cs typeface="Arial" panose="020B0604020202020204" pitchFamily="34" charset="0"/>
              </a:rPr>
              <a:t>Employees have limited options for reporting issues anonymously.</a:t>
            </a:r>
          </a:p>
          <a:p>
            <a:r>
              <a:rPr lang="en-PH" sz="1600" b="1" u="sng" dirty="0">
                <a:solidFill>
                  <a:srgbClr val="002060"/>
                </a:solidFill>
                <a:latin typeface="Arial" panose="020B0604020202020204" pitchFamily="34" charset="0"/>
                <a:cs typeface="Arial" panose="020B0604020202020204" pitchFamily="34" charset="0"/>
              </a:rPr>
              <a:t>Objective:</a:t>
            </a:r>
          </a:p>
          <a:p>
            <a:pPr marL="285750"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Concerned employee/s may report issues anonymously.</a:t>
            </a:r>
          </a:p>
          <a:p>
            <a:r>
              <a:rPr lang="en-PH" sz="1600" b="1" u="sng" dirty="0">
                <a:solidFill>
                  <a:srgbClr val="002060"/>
                </a:solidFill>
                <a:latin typeface="Arial" panose="020B0604020202020204" pitchFamily="34" charset="0"/>
                <a:cs typeface="Arial" panose="020B0604020202020204" pitchFamily="34" charset="0"/>
              </a:rPr>
              <a:t>Activities:</a:t>
            </a:r>
          </a:p>
          <a:p>
            <a:pPr marL="342900" indent="-342900">
              <a:buFont typeface="Arial" panose="020B0604020202020204" pitchFamily="34" charset="0"/>
              <a:buChar char="•"/>
            </a:pPr>
            <a:r>
              <a:rPr lang="en-PH" sz="1600" dirty="0">
                <a:solidFill>
                  <a:schemeClr val="tx1"/>
                </a:solidFill>
                <a:latin typeface="Arial" panose="020B0604020202020204" pitchFamily="34" charset="0"/>
                <a:cs typeface="Arial" panose="020B0604020202020204" pitchFamily="34" charset="0"/>
              </a:rPr>
              <a:t>Project Charter Approval</a:t>
            </a:r>
            <a:endParaRPr lang="en-PH" sz="1600" b="1"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PH" sz="1600" dirty="0">
                <a:solidFill>
                  <a:schemeClr val="tx1"/>
                </a:solidFill>
                <a:latin typeface="Arial" panose="020B0604020202020204" pitchFamily="34" charset="0"/>
                <a:cs typeface="Arial" panose="020B0604020202020204" pitchFamily="34" charset="0"/>
              </a:rPr>
              <a:t>Documented policies and procedures</a:t>
            </a:r>
            <a:endParaRPr lang="en-PH" sz="1600" b="1"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PH" sz="1600" dirty="0">
                <a:solidFill>
                  <a:schemeClr val="tx1"/>
                </a:solidFill>
                <a:latin typeface="Arial" panose="020B0604020202020204" pitchFamily="34" charset="0"/>
                <a:cs typeface="Arial" panose="020B0604020202020204" pitchFamily="34" charset="0"/>
              </a:rPr>
              <a:t>Development of QR code</a:t>
            </a:r>
            <a:endParaRPr lang="en-PH" sz="1600" b="1"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PH" sz="1600" dirty="0">
                <a:solidFill>
                  <a:schemeClr val="tx1"/>
                </a:solidFill>
                <a:latin typeface="Arial" panose="020B0604020202020204" pitchFamily="34" charset="0"/>
                <a:cs typeface="Arial" panose="020B0604020202020204" pitchFamily="34" charset="0"/>
              </a:rPr>
              <a:t>Orientation</a:t>
            </a:r>
          </a:p>
        </p:txBody>
      </p:sp>
      <p:sp>
        <p:nvSpPr>
          <p:cNvPr id="48" name="Flowchart: Alternate Process 47"/>
          <p:cNvSpPr/>
          <p:nvPr/>
        </p:nvSpPr>
        <p:spPr>
          <a:xfrm>
            <a:off x="6530835" y="710837"/>
            <a:ext cx="3176365" cy="1479010"/>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PH" sz="2000" b="1" dirty="0">
                <a:solidFill>
                  <a:srgbClr val="002060"/>
                </a:solidFill>
                <a:latin typeface="Arial" panose="020B0604020202020204" pitchFamily="34" charset="0"/>
                <a:cs typeface="Arial" panose="020B0604020202020204" pitchFamily="34" charset="0"/>
              </a:rPr>
              <a:t>    REVISIONS OF</a:t>
            </a:r>
          </a:p>
          <a:p>
            <a:pPr algn="ctr"/>
            <a:r>
              <a:rPr lang="en-PH" sz="2000" b="1" dirty="0">
                <a:solidFill>
                  <a:srgbClr val="002060"/>
                </a:solidFill>
                <a:latin typeface="Arial" panose="020B0604020202020204" pitchFamily="34" charset="0"/>
                <a:cs typeface="Arial" panose="020B0604020202020204" pitchFamily="34" charset="0"/>
              </a:rPr>
              <a:t> IA PPG</a:t>
            </a:r>
            <a:endParaRPr lang="en-PH" sz="2400" b="1" dirty="0">
              <a:solidFill>
                <a:srgbClr val="002060"/>
              </a:solidFill>
              <a:latin typeface="Arial" panose="020B0604020202020204" pitchFamily="34" charset="0"/>
              <a:cs typeface="Arial" panose="020B0604020202020204" pitchFamily="34" charset="0"/>
            </a:endParaRPr>
          </a:p>
          <a:p>
            <a:pPr algn="ctr"/>
            <a:endParaRPr lang="en-PH" sz="1400" dirty="0">
              <a:solidFill>
                <a:schemeClr val="tx1"/>
              </a:solidFill>
              <a:latin typeface="Arial" panose="020B0604020202020204" pitchFamily="34" charset="0"/>
              <a:cs typeface="Arial" panose="020B0604020202020204" pitchFamily="34" charset="0"/>
            </a:endParaRPr>
          </a:p>
          <a:p>
            <a:pPr algn="ctr"/>
            <a:r>
              <a:rPr lang="en-PH" sz="1400" dirty="0">
                <a:solidFill>
                  <a:schemeClr val="tx1"/>
                </a:solidFill>
                <a:latin typeface="Arial" panose="020B0604020202020204" pitchFamily="34" charset="0"/>
                <a:cs typeface="Arial" panose="020B0604020202020204" pitchFamily="34" charset="0"/>
              </a:rPr>
              <a:t>STATUS: </a:t>
            </a:r>
            <a:r>
              <a:rPr lang="en-PH" sz="1400" b="1" dirty="0">
                <a:solidFill>
                  <a:schemeClr val="tx1"/>
                </a:solidFill>
                <a:latin typeface="Arial" panose="020B0604020202020204" pitchFamily="34" charset="0"/>
                <a:cs typeface="Arial" panose="020B0604020202020204" pitchFamily="34" charset="0"/>
              </a:rPr>
              <a:t>Ongoing</a:t>
            </a:r>
          </a:p>
          <a:p>
            <a:pPr algn="ctr"/>
            <a:r>
              <a:rPr lang="en-PH" sz="1400" dirty="0">
                <a:solidFill>
                  <a:schemeClr val="tx1"/>
                </a:solidFill>
                <a:latin typeface="Arial" panose="020B0604020202020204" pitchFamily="34" charset="0"/>
                <a:cs typeface="Arial" panose="020B0604020202020204" pitchFamily="34" charset="0"/>
              </a:rPr>
              <a:t>TARGET DATE: </a:t>
            </a:r>
            <a:r>
              <a:rPr lang="en-PH" sz="1400" b="1" dirty="0">
                <a:solidFill>
                  <a:schemeClr val="tx1"/>
                </a:solidFill>
                <a:latin typeface="Arial" panose="020B0604020202020204" pitchFamily="34" charset="0"/>
                <a:cs typeface="Arial" panose="020B0604020202020204" pitchFamily="34" charset="0"/>
              </a:rPr>
              <a:t>Dec. 31, 2024</a:t>
            </a:r>
          </a:p>
          <a:p>
            <a:pPr algn="ctr"/>
            <a:endParaRPr lang="en-PH" sz="1400" b="1" dirty="0">
              <a:solidFill>
                <a:schemeClr val="tx1"/>
              </a:solidFill>
              <a:latin typeface="Arial" panose="020B0604020202020204" pitchFamily="34" charset="0"/>
              <a:cs typeface="Arial" panose="020B0604020202020204" pitchFamily="34" charset="0"/>
            </a:endParaRPr>
          </a:p>
        </p:txBody>
      </p:sp>
      <p:sp>
        <p:nvSpPr>
          <p:cNvPr id="49" name="Flowchart: Alternate Process 48"/>
          <p:cNvSpPr/>
          <p:nvPr/>
        </p:nvSpPr>
        <p:spPr>
          <a:xfrm>
            <a:off x="6530836" y="2216351"/>
            <a:ext cx="3176366" cy="4135721"/>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PH" sz="1600" b="1" u="sng" dirty="0">
                <a:solidFill>
                  <a:srgbClr val="002060"/>
                </a:solidFill>
                <a:latin typeface="Arial" panose="020B0604020202020204" pitchFamily="34" charset="0"/>
                <a:cs typeface="Arial" panose="020B0604020202020204" pitchFamily="34" charset="0"/>
              </a:rPr>
              <a:t>Problem Statement: </a:t>
            </a:r>
          </a:p>
          <a:p>
            <a:r>
              <a:rPr lang="en-PH" sz="1600" dirty="0">
                <a:solidFill>
                  <a:schemeClr val="tx1"/>
                </a:solidFill>
                <a:latin typeface="Arial" panose="020B0604020202020204" pitchFamily="34" charset="0"/>
                <a:cs typeface="Arial" panose="020B0604020202020204" pitchFamily="34" charset="0"/>
              </a:rPr>
              <a:t>Outdated IA PPGs.</a:t>
            </a:r>
          </a:p>
          <a:p>
            <a:endParaRPr lang="en-PH" sz="1600" b="1" u="sng" dirty="0">
              <a:solidFill>
                <a:srgbClr val="002060"/>
              </a:solidFill>
              <a:latin typeface="Arial" panose="020B0604020202020204" pitchFamily="34" charset="0"/>
              <a:cs typeface="Arial" panose="020B0604020202020204" pitchFamily="34" charset="0"/>
            </a:endParaRPr>
          </a:p>
          <a:p>
            <a:endParaRPr lang="en-PH" sz="1600" b="1" u="sng" dirty="0">
              <a:solidFill>
                <a:srgbClr val="002060"/>
              </a:solidFill>
              <a:latin typeface="Arial" panose="020B0604020202020204" pitchFamily="34" charset="0"/>
              <a:cs typeface="Arial" panose="020B0604020202020204" pitchFamily="34" charset="0"/>
            </a:endParaRPr>
          </a:p>
          <a:p>
            <a:r>
              <a:rPr lang="en-PH" sz="1600" b="1" u="sng" dirty="0">
                <a:solidFill>
                  <a:srgbClr val="002060"/>
                </a:solidFill>
                <a:latin typeface="Arial" panose="020B0604020202020204" pitchFamily="34" charset="0"/>
                <a:cs typeface="Arial" panose="020B0604020202020204" pitchFamily="34" charset="0"/>
              </a:rPr>
              <a:t>Objective:</a:t>
            </a:r>
          </a:p>
          <a:p>
            <a:pPr marL="285750"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To update the policies and procedures based on the current set-up (Audit Portal) and AMLC findings.</a:t>
            </a:r>
          </a:p>
          <a:p>
            <a:r>
              <a:rPr lang="en-PH" sz="1600" b="1" u="sng" dirty="0">
                <a:solidFill>
                  <a:srgbClr val="002060"/>
                </a:solidFill>
                <a:latin typeface="Arial" panose="020B0604020202020204" pitchFamily="34" charset="0"/>
                <a:cs typeface="Arial" panose="020B0604020202020204" pitchFamily="34" charset="0"/>
              </a:rPr>
              <a:t>Activities:</a:t>
            </a:r>
          </a:p>
          <a:p>
            <a:pPr marL="342900" indent="-342900">
              <a:buFont typeface="Arial" panose="020B0604020202020204" pitchFamily="34" charset="0"/>
              <a:buChar char="•"/>
            </a:pPr>
            <a:r>
              <a:rPr lang="en-PH" sz="1600" dirty="0">
                <a:solidFill>
                  <a:schemeClr val="tx1"/>
                </a:solidFill>
                <a:latin typeface="Arial" panose="020B0604020202020204" pitchFamily="34" charset="0"/>
                <a:cs typeface="Arial" panose="020B0604020202020204" pitchFamily="34" charset="0"/>
              </a:rPr>
              <a:t>Executive Summary</a:t>
            </a:r>
          </a:p>
          <a:p>
            <a:pPr marL="342900" indent="-342900">
              <a:buFont typeface="Arial" panose="020B0604020202020204" pitchFamily="34" charset="0"/>
              <a:buChar char="•"/>
            </a:pPr>
            <a:r>
              <a:rPr lang="en-PH" sz="1600" dirty="0">
                <a:solidFill>
                  <a:schemeClr val="tx1"/>
                </a:solidFill>
                <a:latin typeface="Arial" panose="020B0604020202020204" pitchFamily="34" charset="0"/>
                <a:cs typeface="Arial" panose="020B0604020202020204" pitchFamily="34" charset="0"/>
              </a:rPr>
              <a:t>Documented policies and procedures</a:t>
            </a:r>
          </a:p>
        </p:txBody>
      </p:sp>
      <p:sp>
        <p:nvSpPr>
          <p:cNvPr id="70" name="Chevron 69"/>
          <p:cNvSpPr/>
          <p:nvPr/>
        </p:nvSpPr>
        <p:spPr>
          <a:xfrm>
            <a:off x="328389" y="89705"/>
            <a:ext cx="7972929" cy="525056"/>
          </a:xfrm>
          <a:prstGeom prst="chevron">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tx1"/>
              </a:solidFill>
            </a:endParaRPr>
          </a:p>
        </p:txBody>
      </p:sp>
      <p:sp>
        <p:nvSpPr>
          <p:cNvPr id="34" name="TextBox 34"/>
          <p:cNvSpPr txBox="1"/>
          <p:nvPr/>
        </p:nvSpPr>
        <p:spPr>
          <a:xfrm>
            <a:off x="635205" y="236351"/>
            <a:ext cx="7836441" cy="386068"/>
          </a:xfrm>
          <a:prstGeom prst="rect">
            <a:avLst/>
          </a:prstGeom>
        </p:spPr>
        <p:txBody>
          <a:bodyPr wrap="square" lIns="0" tIns="0" rIns="0" bIns="0" rtlCol="0" anchor="t">
            <a:spAutoFit/>
          </a:bodyPr>
          <a:lstStyle/>
          <a:p>
            <a:pPr>
              <a:lnSpc>
                <a:spcPts val="2777"/>
              </a:lnSpc>
            </a:pPr>
            <a:r>
              <a:rPr lang="en-US" sz="4000" b="1" dirty="0">
                <a:solidFill>
                  <a:srgbClr val="FEFCFC"/>
                </a:solidFill>
                <a:latin typeface="Arial" panose="020B0604020202020204" pitchFamily="34" charset="0"/>
                <a:cs typeface="Arial" panose="020B0604020202020204" pitchFamily="34" charset="0"/>
              </a:rPr>
              <a:t>ONGOING PROJECTS FOR Q4</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861" y="689062"/>
            <a:ext cx="497275" cy="497275"/>
          </a:xfrm>
          <a:prstGeom prst="rect">
            <a:avLst/>
          </a:prstGeom>
          <a:noFill/>
          <a:ln>
            <a:noFill/>
          </a:ln>
        </p:spPr>
      </p:pic>
      <p:pic>
        <p:nvPicPr>
          <p:cNvPr id="15" name="Picture 14">
            <a:extLst>
              <a:ext uri="{FF2B5EF4-FFF2-40B4-BE49-F238E27FC236}">
                <a16:creationId xmlns:a16="http://schemas.microsoft.com/office/drawing/2014/main" id="{58D1EBCE-3917-46BA-999C-5D55558992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0089" y="719392"/>
            <a:ext cx="496800" cy="496800"/>
          </a:xfrm>
          <a:prstGeom prst="rect">
            <a:avLst/>
          </a:prstGeom>
          <a:noFill/>
          <a:ln>
            <a:noFill/>
          </a:ln>
        </p:spPr>
      </p:pic>
    </p:spTree>
    <p:extLst>
      <p:ext uri="{BB962C8B-B14F-4D97-AF65-F5344CB8AC3E}">
        <p14:creationId xmlns:p14="http://schemas.microsoft.com/office/powerpoint/2010/main" val="4218075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97118" y="6305209"/>
            <a:ext cx="6304182" cy="552792"/>
          </a:xfrm>
          <a:prstGeom prst="rect">
            <a:avLst/>
          </a:prstGeom>
        </p:spPr>
      </p:pic>
      <p:pic>
        <p:nvPicPr>
          <p:cNvPr id="13" name="Picture Placeholder 1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6302" r="6302"/>
          <a:stretch>
            <a:fillRect/>
          </a:stretch>
        </p:blipFill>
        <p:spPr>
          <a:xfrm>
            <a:off x="0" y="0"/>
            <a:ext cx="10655455" cy="6858000"/>
          </a:xfrm>
        </p:spPr>
      </p:pic>
      <p:sp>
        <p:nvSpPr>
          <p:cNvPr id="38" name="TextBox 37">
            <a:extLst>
              <a:ext uri="{FF2B5EF4-FFF2-40B4-BE49-F238E27FC236}">
                <a16:creationId xmlns:a16="http://schemas.microsoft.com/office/drawing/2014/main" id="{B231FB9C-F234-41D0-A4CE-8C29A5F2F553}"/>
              </a:ext>
              <a:ext uri="{C183D7F6-B498-43B3-948B-1728B52AA6E4}">
                <adec:decorative xmlns:adec="http://schemas.microsoft.com/office/drawing/2017/decorative" xmlns="" val="1"/>
              </a:ext>
            </a:extLst>
          </p:cNvPr>
          <p:cNvSpPr txBox="1">
            <a:spLocks/>
          </p:cNvSpPr>
          <p:nvPr/>
        </p:nvSpPr>
        <p:spPr>
          <a:xfrm>
            <a:off x="11354303" y="3842399"/>
            <a:ext cx="846997" cy="2200275"/>
          </a:xfrm>
          <a:custGeom>
            <a:avLst/>
            <a:gdLst>
              <a:gd name="connsiteX0" fmla="*/ 99480 w 846997"/>
              <a:gd name="connsiteY0" fmla="*/ 0 h 2200275"/>
              <a:gd name="connsiteX1" fmla="*/ 846997 w 846997"/>
              <a:gd name="connsiteY1" fmla="*/ 0 h 2200275"/>
              <a:gd name="connsiteX2" fmla="*/ 846997 w 846997"/>
              <a:gd name="connsiteY2" fmla="*/ 2200275 h 2200275"/>
              <a:gd name="connsiteX3" fmla="*/ 99480 w 846997"/>
              <a:gd name="connsiteY3" fmla="*/ 2200275 h 2200275"/>
              <a:gd name="connsiteX4" fmla="*/ 0 w 846997"/>
              <a:gd name="connsiteY4" fmla="*/ 2099942 h 2200275"/>
              <a:gd name="connsiteX5" fmla="*/ 0 w 846997"/>
              <a:gd name="connsiteY5" fmla="*/ 100333 h 2200275"/>
              <a:gd name="connsiteX6" fmla="*/ 99480 w 846997"/>
              <a:gd name="connsiteY6"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997" h="2200275">
                <a:moveTo>
                  <a:pt x="99480" y="0"/>
                </a:moveTo>
                <a:lnTo>
                  <a:pt x="846997" y="0"/>
                </a:lnTo>
                <a:lnTo>
                  <a:pt x="846997" y="2200275"/>
                </a:lnTo>
                <a:lnTo>
                  <a:pt x="99480" y="2200275"/>
                </a:lnTo>
                <a:cubicBezTo>
                  <a:pt x="44539" y="2200275"/>
                  <a:pt x="0" y="2155354"/>
                  <a:pt x="0" y="2099942"/>
                </a:cubicBezTo>
                <a:lnTo>
                  <a:pt x="0" y="100333"/>
                </a:lnTo>
                <a:cubicBezTo>
                  <a:pt x="0" y="44921"/>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latin typeface="Arial" panose="020B0604020202020204" pitchFamily="34" charset="0"/>
              <a:cs typeface="Arial" panose="020B0604020202020204" pitchFamily="34" charset="0"/>
            </a:endParaRPr>
          </a:p>
        </p:txBody>
      </p:sp>
      <p:sp>
        <p:nvSpPr>
          <p:cNvPr id="35" name="Isosceles Triangle 34">
            <a:extLst>
              <a:ext uri="{FF2B5EF4-FFF2-40B4-BE49-F238E27FC236}">
                <a16:creationId xmlns:a16="http://schemas.microsoft.com/office/drawing/2014/main" id="{FE193317-B8BD-46CA-B0A6-8A7511B086D9}"/>
              </a:ext>
              <a:ext uri="{C183D7F6-B498-43B3-948B-1728B52AA6E4}">
                <adec:decorative xmlns:adec="http://schemas.microsoft.com/office/drawing/2017/decorative" xmlns="" val="1"/>
              </a:ext>
            </a:extLst>
          </p:cNvPr>
          <p:cNvSpPr/>
          <p:nvPr/>
        </p:nvSpPr>
        <p:spPr>
          <a:xfrm rot="10800000">
            <a:off x="11359065" y="5556894"/>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2" name="Freeform 5">
            <a:extLst>
              <a:ext uri="{FF2B5EF4-FFF2-40B4-BE49-F238E27FC236}">
                <a16:creationId xmlns:a16="http://schemas.microsoft.com/office/drawing/2014/main" id="{85E0D4E1-E389-4671-B0E7-165A10A05425}"/>
              </a:ext>
              <a:ext uri="{C183D7F6-B498-43B3-948B-1728B52AA6E4}">
                <adec:decorative xmlns:adec="http://schemas.microsoft.com/office/drawing/2017/decorative" xmlns="" val="1"/>
              </a:ext>
            </a:extLst>
          </p:cNvPr>
          <p:cNvSpPr>
            <a:spLocks noChangeAspect="1"/>
          </p:cNvSpPr>
          <p:nvPr/>
        </p:nvSpPr>
        <p:spPr bwMode="auto">
          <a:xfrm>
            <a:off x="5327728" y="537279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3" name="Freeform 5">
            <a:extLst>
              <a:ext uri="{FF2B5EF4-FFF2-40B4-BE49-F238E27FC236}">
                <a16:creationId xmlns:a16="http://schemas.microsoft.com/office/drawing/2014/main" id="{8186FEAF-6E1E-4258-94C3-5C589D4B5ADE}"/>
              </a:ext>
              <a:ext uri="{C183D7F6-B498-43B3-948B-1728B52AA6E4}">
                <adec:decorative xmlns:adec="http://schemas.microsoft.com/office/drawing/2017/decorative" xmlns=""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0" name="Title 19">
            <a:extLst>
              <a:ext uri="{FF2B5EF4-FFF2-40B4-BE49-F238E27FC236}">
                <a16:creationId xmlns:a16="http://schemas.microsoft.com/office/drawing/2014/main" id="{7C11A64B-7EA5-442C-8405-73273A5331D1}"/>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153678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13"/>
          <p:cNvSpPr>
            <a:spLocks noGrp="1"/>
          </p:cNvSpPr>
          <p:nvPr>
            <p:ph type="subTitle" idx="1"/>
          </p:nvPr>
        </p:nvSpPr>
        <p:spPr/>
        <p:txBody>
          <a:bodyPr/>
          <a:lstStyle/>
          <a:p>
            <a:endParaRPr lang="en-US"/>
          </a:p>
        </p:txBody>
      </p:sp>
      <p:sp>
        <p:nvSpPr>
          <p:cNvPr id="15" name="Title 14"/>
          <p:cNvSpPr>
            <a:spLocks noGrp="1"/>
          </p:cNvSpPr>
          <p:nvPr>
            <p:ph type="ctrTitle"/>
          </p:nvPr>
        </p:nvSpPr>
        <p:spPr/>
        <p:txBody>
          <a:bodyPr/>
          <a:lstStyle/>
          <a:p>
            <a:endParaRPr lang="en-US" dirty="0"/>
          </a:p>
        </p:txBody>
      </p:sp>
      <p:sp>
        <p:nvSpPr>
          <p:cNvPr id="37"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xmlns="" val="1"/>
              </a:ext>
            </a:extLst>
          </p:cNvPr>
          <p:cNvSpPr>
            <a:spLocks noChangeAspect="1"/>
          </p:cNvSpPr>
          <p:nvPr/>
        </p:nvSpPr>
        <p:spPr bwMode="auto">
          <a:xfrm>
            <a:off x="8192890" y="415591"/>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pic>
        <p:nvPicPr>
          <p:cNvPr id="39" name="Picture Placeholder 3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37" b="1637"/>
          <a:stretch>
            <a:fillRect/>
          </a:stretch>
        </p:blipFill>
        <p:spPr/>
      </p:pic>
      <p:sp>
        <p:nvSpPr>
          <p:cNvPr id="40" name="TextBox 39">
            <a:extLst>
              <a:ext uri="{FF2B5EF4-FFF2-40B4-BE49-F238E27FC236}">
                <a16:creationId xmlns:a16="http://schemas.microsoft.com/office/drawing/2014/main" id="{7EF238CB-AB58-4787-8F9C-A1C16929A2FA}"/>
              </a:ext>
              <a:ext uri="{C183D7F6-B498-43B3-948B-1728B52AA6E4}">
                <adec:decorative xmlns:adec="http://schemas.microsoft.com/office/drawing/2017/decorative" xmlns="" val="1"/>
              </a:ext>
            </a:extLst>
          </p:cNvPr>
          <p:cNvSpPr txBox="1">
            <a:spLocks/>
          </p:cNvSpPr>
          <p:nvPr/>
        </p:nvSpPr>
        <p:spPr>
          <a:xfrm flipH="1">
            <a:off x="-1" y="3914775"/>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41" name="Title 2">
            <a:extLst>
              <a:ext uri="{FF2B5EF4-FFF2-40B4-BE49-F238E27FC236}">
                <a16:creationId xmlns:a16="http://schemas.microsoft.com/office/drawing/2014/main" id="{200B3D2B-613A-41BE-987D-E6A1324B456D}"/>
              </a:ext>
            </a:extLst>
          </p:cNvPr>
          <p:cNvSpPr txBox="1">
            <a:spLocks/>
          </p:cNvSpPr>
          <p:nvPr/>
        </p:nvSpPr>
        <p:spPr>
          <a:xfrm>
            <a:off x="948293" y="3114635"/>
            <a:ext cx="4459766" cy="2514635"/>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r>
              <a:rPr lang="en-US" dirty="0"/>
              <a:t>HUMAN</a:t>
            </a:r>
          </a:p>
          <a:p>
            <a:r>
              <a:rPr lang="en-US" dirty="0"/>
              <a:t>RESOURCES DEPARTMENT</a:t>
            </a:r>
          </a:p>
        </p:txBody>
      </p:sp>
      <p:sp>
        <p:nvSpPr>
          <p:cNvPr id="42" name="Subtitle 3">
            <a:extLst>
              <a:ext uri="{FF2B5EF4-FFF2-40B4-BE49-F238E27FC236}">
                <a16:creationId xmlns:a16="http://schemas.microsoft.com/office/drawing/2014/main" id="{4772945D-CA91-4CFE-8EB7-941C7618C994}"/>
              </a:ext>
            </a:extLst>
          </p:cNvPr>
          <p:cNvSpPr txBox="1">
            <a:spLocks/>
          </p:cNvSpPr>
          <p:nvPr/>
        </p:nvSpPr>
        <p:spPr>
          <a:xfrm>
            <a:off x="1130300" y="4624645"/>
            <a:ext cx="4000500" cy="690752"/>
          </a:xfrm>
          <a:prstGeom prst="rect">
            <a:avLst/>
          </a:prstGeom>
          <a:noFill/>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lumMod val="9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November 7, 2024</a:t>
            </a:r>
            <a:endParaRPr lang="en-US" dirty="0"/>
          </a:p>
        </p:txBody>
      </p:sp>
      <p:sp>
        <p:nvSpPr>
          <p:cNvPr id="43" name="Isosceles Triangle 42">
            <a:extLst>
              <a:ext uri="{FF2B5EF4-FFF2-40B4-BE49-F238E27FC236}">
                <a16:creationId xmlns:a16="http://schemas.microsoft.com/office/drawing/2014/main" id="{545D50A1-D634-4325-B06C-5450FDF7B818}"/>
              </a:ext>
              <a:ext uri="{C183D7F6-B498-43B3-948B-1728B52AA6E4}">
                <adec:decorative xmlns:adec="http://schemas.microsoft.com/office/drawing/2017/decorative" xmlns="" val="1"/>
              </a:ext>
            </a:extLst>
          </p:cNvPr>
          <p:cNvSpPr/>
          <p:nvPr/>
        </p:nvSpPr>
        <p:spPr>
          <a:xfrm rot="10800000" flipH="1">
            <a:off x="1000837" y="562927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5">
            <a:extLst>
              <a:ext uri="{FF2B5EF4-FFF2-40B4-BE49-F238E27FC236}">
                <a16:creationId xmlns:a16="http://schemas.microsoft.com/office/drawing/2014/main" id="{F28CDBF8-0191-43F9-98FE-B98B08813979}"/>
              </a:ext>
              <a:ext uri="{C183D7F6-B498-43B3-948B-1728B52AA6E4}">
                <adec:decorative xmlns:adec="http://schemas.microsoft.com/office/drawing/2017/decorative" xmlns="" val="1"/>
              </a:ext>
            </a:extLst>
          </p:cNvPr>
          <p:cNvSpPr>
            <a:spLocks noChangeAspect="1"/>
          </p:cNvSpPr>
          <p:nvPr/>
        </p:nvSpPr>
        <p:spPr bwMode="auto">
          <a:xfrm>
            <a:off x="4985585" y="5449894"/>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70239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700000" flipV="1">
            <a:off x="9750013" y="-719946"/>
            <a:ext cx="1516601" cy="2336227"/>
          </a:xfrm>
          <a:custGeom>
            <a:avLst/>
            <a:gdLst/>
            <a:ahLst/>
            <a:cxnLst/>
            <a:rect l="l" t="t" r="r" b="b"/>
            <a:pathLst>
              <a:path w="2274901" h="3504340">
                <a:moveTo>
                  <a:pt x="0" y="3504341"/>
                </a:moveTo>
                <a:lnTo>
                  <a:pt x="2274901" y="3504341"/>
                </a:lnTo>
                <a:lnTo>
                  <a:pt x="2274901" y="0"/>
                </a:lnTo>
                <a:lnTo>
                  <a:pt x="0" y="0"/>
                </a:lnTo>
                <a:lnTo>
                  <a:pt x="0" y="3504341"/>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sz="933"/>
          </a:p>
        </p:txBody>
      </p:sp>
      <p:sp>
        <p:nvSpPr>
          <p:cNvPr id="4" name="Chevron 3"/>
          <p:cNvSpPr/>
          <p:nvPr/>
        </p:nvSpPr>
        <p:spPr>
          <a:xfrm>
            <a:off x="366097" y="142437"/>
            <a:ext cx="9372202" cy="525056"/>
          </a:xfrm>
          <a:prstGeom prst="chevron">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tx1"/>
              </a:solidFill>
            </a:endParaRPr>
          </a:p>
        </p:txBody>
      </p:sp>
      <p:sp>
        <p:nvSpPr>
          <p:cNvPr id="34" name="TextBox 34"/>
          <p:cNvSpPr txBox="1"/>
          <p:nvPr/>
        </p:nvSpPr>
        <p:spPr>
          <a:xfrm>
            <a:off x="715932" y="139474"/>
            <a:ext cx="10084904" cy="538609"/>
          </a:xfrm>
          <a:prstGeom prst="rect">
            <a:avLst/>
          </a:prstGeom>
        </p:spPr>
        <p:txBody>
          <a:bodyPr wrap="square" lIns="0" tIns="0" rIns="0" bIns="0" rtlCol="0" anchor="t">
            <a:spAutoFit/>
          </a:bodyPr>
          <a:lstStyle/>
          <a:p>
            <a:r>
              <a:rPr lang="en-US" sz="3500" b="1" dirty="0">
                <a:solidFill>
                  <a:srgbClr val="FEFCFC"/>
                </a:solidFill>
                <a:latin typeface="Arial" panose="020B0604020202020204" pitchFamily="34" charset="0"/>
                <a:cs typeface="Arial" panose="020B0604020202020204" pitchFamily="34" charset="0"/>
              </a:rPr>
              <a:t>MAJOR ACCOMPLISHMENTS – Q3 2024</a:t>
            </a:r>
          </a:p>
        </p:txBody>
      </p:sp>
      <p:graphicFrame>
        <p:nvGraphicFramePr>
          <p:cNvPr id="2" name="Table 6">
            <a:extLst>
              <a:ext uri="{FF2B5EF4-FFF2-40B4-BE49-F238E27FC236}">
                <a16:creationId xmlns:a16="http://schemas.microsoft.com/office/drawing/2014/main" id="{69E877CB-5DA4-4BB3-8B73-862DFFBD4014}"/>
              </a:ext>
            </a:extLst>
          </p:cNvPr>
          <p:cNvGraphicFramePr>
            <a:graphicFrameLocks noGrp="1"/>
          </p:cNvGraphicFramePr>
          <p:nvPr>
            <p:extLst>
              <p:ext uri="{D42A27DB-BD31-4B8C-83A1-F6EECF244321}">
                <p14:modId xmlns:p14="http://schemas.microsoft.com/office/powerpoint/2010/main" val="3103312503"/>
              </p:ext>
            </p:extLst>
          </p:nvPr>
        </p:nvGraphicFramePr>
        <p:xfrm>
          <a:off x="428329" y="823362"/>
          <a:ext cx="10996957" cy="5018822"/>
        </p:xfrm>
        <a:graphic>
          <a:graphicData uri="http://schemas.openxmlformats.org/drawingml/2006/table">
            <a:tbl>
              <a:tblPr firstRow="1" bandRow="1">
                <a:tableStyleId>{2D5ABB26-0587-4C30-8999-92F81FD0307C}</a:tableStyleId>
              </a:tblPr>
              <a:tblGrid>
                <a:gridCol w="2663206">
                  <a:extLst>
                    <a:ext uri="{9D8B030D-6E8A-4147-A177-3AD203B41FA5}">
                      <a16:colId xmlns:a16="http://schemas.microsoft.com/office/drawing/2014/main" val="235671734"/>
                    </a:ext>
                  </a:extLst>
                </a:gridCol>
                <a:gridCol w="5788118">
                  <a:extLst>
                    <a:ext uri="{9D8B030D-6E8A-4147-A177-3AD203B41FA5}">
                      <a16:colId xmlns:a16="http://schemas.microsoft.com/office/drawing/2014/main" val="1171958758"/>
                    </a:ext>
                  </a:extLst>
                </a:gridCol>
                <a:gridCol w="2545633">
                  <a:extLst>
                    <a:ext uri="{9D8B030D-6E8A-4147-A177-3AD203B41FA5}">
                      <a16:colId xmlns:a16="http://schemas.microsoft.com/office/drawing/2014/main" val="1507927712"/>
                    </a:ext>
                  </a:extLst>
                </a:gridCol>
              </a:tblGrid>
              <a:tr h="932819">
                <a:tc>
                  <a:txBody>
                    <a:bodyPr/>
                    <a:lstStyle/>
                    <a:p>
                      <a:pPr algn="ctr"/>
                      <a:r>
                        <a:rPr lang="en-PH" b="1" dirty="0">
                          <a:solidFill>
                            <a:schemeClr val="bg1"/>
                          </a:solidFill>
                          <a:latin typeface="Arial" panose="020B0604020202020204" pitchFamily="34" charset="0"/>
                          <a:cs typeface="Arial" panose="020B0604020202020204" pitchFamily="34" charset="0"/>
                        </a:rPr>
                        <a:t>ACTIVITIES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ACCOMPLISHMENTS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TIMELINE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71127218"/>
                  </a:ext>
                </a:extLst>
              </a:tr>
              <a:tr h="462870">
                <a:tc rowSpan="3">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PH" sz="2400" b="1" u="sng" dirty="0">
                          <a:solidFill>
                            <a:srgbClr val="002060"/>
                          </a:solidFill>
                          <a:latin typeface="Arial" panose="020B0604020202020204" pitchFamily="34" charset="0"/>
                          <a:cs typeface="Arial" panose="020B0604020202020204" pitchFamily="34" charset="0"/>
                        </a:rPr>
                        <a:t>Stabilizing the Department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l" defTabSz="914400" rtl="0" eaLnBrk="1" latinLnBrk="0" hangingPunct="1">
                        <a:spcBef>
                          <a:spcPts val="0"/>
                        </a:spcBef>
                        <a:spcAft>
                          <a:spcPts val="0"/>
                        </a:spcAft>
                        <a:buClr>
                          <a:schemeClr val="dk1"/>
                        </a:buClr>
                        <a:buSzPts val="1500"/>
                        <a:buFont typeface="Arial" panose="020B0604020202020204" pitchFamily="34" charset="0"/>
                        <a:buNone/>
                      </a:pPr>
                      <a:r>
                        <a:rPr lang="en-US" sz="2000" b="0" u="none" strike="noStrike" kern="1200" cap="none" dirty="0">
                          <a:solidFill>
                            <a:schemeClr val="dk1"/>
                          </a:solidFill>
                          <a:latin typeface="Arial" panose="020B0604020202020204" pitchFamily="34" charset="0"/>
                          <a:ea typeface="Arial"/>
                          <a:cs typeface="Arial" panose="020B0604020202020204" pitchFamily="34" charset="0"/>
                          <a:sym typeface="Arial"/>
                        </a:rPr>
                        <a:t>Replacement of Talent Acquisition Assistant</a:t>
                      </a:r>
                    </a:p>
                  </a:txBody>
                  <a:tcPr marL="68575" marR="6857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rowSpan="3">
                  <a:txBody>
                    <a:bodyPr/>
                    <a:lstStyle/>
                    <a:p>
                      <a:pPr algn="ctr"/>
                      <a:r>
                        <a:rPr lang="en-PH">
                          <a:latin typeface="Arial" panose="020B0604020202020204" pitchFamily="34" charset="0"/>
                          <a:cs typeface="Arial" panose="020B0604020202020204" pitchFamily="34" charset="0"/>
                        </a:rPr>
                        <a:t>September 2024</a:t>
                      </a:r>
                      <a:endParaRPr lang="en-PH"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3715742"/>
                  </a:ext>
                </a:extLst>
              </a:tr>
              <a:tr h="515529">
                <a:tc vMerge="1">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PH" sz="2000" b="1" u="sng" dirty="0">
                        <a:solidFill>
                          <a:srgbClr val="002060"/>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500"/>
                        <a:buFont typeface="Arial" panose="020B0604020202020204" pitchFamily="34" charset="0"/>
                        <a:buNone/>
                        <a:tabLst/>
                        <a:defRPr/>
                      </a:pPr>
                      <a:r>
                        <a:rPr lang="en-US" sz="2000" b="0" u="none" strike="noStrike" kern="1200" cap="none" dirty="0">
                          <a:solidFill>
                            <a:schemeClr val="dk1"/>
                          </a:solidFill>
                          <a:latin typeface="Arial" panose="020B0604020202020204" pitchFamily="34" charset="0"/>
                          <a:ea typeface="Arial"/>
                          <a:cs typeface="Arial" panose="020B0604020202020204" pitchFamily="34" charset="0"/>
                          <a:sym typeface="Arial"/>
                        </a:rPr>
                        <a:t>Onboarded and trained HR Generalist </a:t>
                      </a:r>
                    </a:p>
                  </a:txBody>
                  <a:tcPr marL="68575" marR="6857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vMerge="1">
                  <a:txBody>
                    <a:bodyPr/>
                    <a:lstStyle/>
                    <a:p>
                      <a:pPr algn="ctr"/>
                      <a:endParaRPr lang="en-PH"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12437364"/>
                  </a:ext>
                </a:extLst>
              </a:tr>
              <a:tr h="593082">
                <a:tc vMerge="1">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PH" sz="2000" b="1" u="sng" dirty="0">
                        <a:solidFill>
                          <a:srgbClr val="002060"/>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500"/>
                        <a:buFont typeface="Arial" panose="020B0604020202020204" pitchFamily="34" charset="0"/>
                        <a:buNone/>
                        <a:tabLst/>
                        <a:defRPr/>
                      </a:pPr>
                      <a:r>
                        <a:rPr lang="en-US" sz="2000" b="0" u="none" strike="noStrike" kern="1200" cap="none" dirty="0">
                          <a:solidFill>
                            <a:schemeClr val="dk1"/>
                          </a:solidFill>
                          <a:latin typeface="Arial" panose="020B0604020202020204" pitchFamily="34" charset="0"/>
                          <a:ea typeface="Arial"/>
                          <a:cs typeface="Arial" panose="020B0604020202020204" pitchFamily="34" charset="0"/>
                          <a:sym typeface="Arial"/>
                        </a:rPr>
                        <a:t>Reviewed performance of </a:t>
                      </a:r>
                      <a:r>
                        <a:rPr lang="en-US" sz="2000" b="0" u="none" strike="noStrike" kern="1200" cap="none" dirty="0" err="1">
                          <a:solidFill>
                            <a:schemeClr val="dk1"/>
                          </a:solidFill>
                          <a:latin typeface="Arial" panose="020B0604020202020204" pitchFamily="34" charset="0"/>
                          <a:ea typeface="+mn-ea"/>
                          <a:cs typeface="Arial" panose="020B0604020202020204" pitchFamily="34" charset="0"/>
                        </a:rPr>
                        <a:t>Compen&amp;Ben</a:t>
                      </a:r>
                      <a:r>
                        <a:rPr lang="en-US" sz="2000" b="0" u="none" strike="noStrike" kern="1200" cap="none" dirty="0">
                          <a:solidFill>
                            <a:schemeClr val="dk1"/>
                          </a:solidFill>
                          <a:latin typeface="Arial" panose="020B0604020202020204" pitchFamily="34" charset="0"/>
                          <a:ea typeface="+mn-ea"/>
                          <a:cs typeface="Arial" panose="020B0604020202020204" pitchFamily="34" charset="0"/>
                        </a:rPr>
                        <a:t> </a:t>
                      </a:r>
                      <a:r>
                        <a:rPr lang="en-US" sz="2000" b="0" u="none" strike="noStrike" kern="1200" cap="none" dirty="0">
                          <a:solidFill>
                            <a:schemeClr val="dk1"/>
                          </a:solidFill>
                          <a:latin typeface="Arial" panose="020B0604020202020204" pitchFamily="34" charset="0"/>
                          <a:ea typeface="Arial"/>
                          <a:cs typeface="Arial" panose="020B0604020202020204" pitchFamily="34" charset="0"/>
                          <a:sym typeface="Arial"/>
                        </a:rPr>
                        <a:t>Assistant</a:t>
                      </a:r>
                    </a:p>
                  </a:txBody>
                  <a:tcPr marL="68575" marR="6857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vMerge="1">
                  <a:txBody>
                    <a:bodyPr/>
                    <a:lstStyle/>
                    <a:p>
                      <a:pPr algn="ctr"/>
                      <a:endParaRPr lang="en-PH"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11602979"/>
                  </a:ext>
                </a:extLst>
              </a:tr>
              <a:tr h="473445">
                <a:tc rowSpan="2">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PH" sz="2400" b="1" u="sng" dirty="0">
                          <a:solidFill>
                            <a:srgbClr val="002060"/>
                          </a:solidFill>
                          <a:latin typeface="Arial" panose="020B0604020202020204" pitchFamily="34" charset="0"/>
                          <a:cs typeface="Arial" panose="020B0604020202020204" pitchFamily="34" charset="0"/>
                        </a:rPr>
                        <a:t>Organizational Development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l" rtl="0">
                        <a:spcBef>
                          <a:spcPts val="0"/>
                        </a:spcBef>
                        <a:spcAft>
                          <a:spcPts val="0"/>
                        </a:spcAft>
                        <a:buClr>
                          <a:schemeClr val="dk1"/>
                        </a:buClr>
                        <a:buSzPts val="1500"/>
                        <a:buFont typeface="Arial" panose="020B0604020202020204" pitchFamily="34" charset="0"/>
                        <a:buNone/>
                      </a:pPr>
                      <a:r>
                        <a:rPr lang="en-US" sz="2000" b="0" u="none" strike="noStrike" cap="none" dirty="0">
                          <a:latin typeface="Arial" panose="020B0604020202020204" pitchFamily="34" charset="0"/>
                          <a:ea typeface="Arial"/>
                          <a:cs typeface="Arial" panose="020B0604020202020204" pitchFamily="34" charset="0"/>
                          <a:sym typeface="Arial"/>
                        </a:rPr>
                        <a:t>Conducted Organizational Climate Survey</a:t>
                      </a:r>
                    </a:p>
                  </a:txBody>
                  <a:tcPr marL="68575" marR="6857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rowSpan="2">
                  <a:txBody>
                    <a:bodyPr/>
                    <a:lstStyle/>
                    <a:p>
                      <a:pPr algn="ctr"/>
                      <a:r>
                        <a:rPr lang="en-PH" dirty="0">
                          <a:latin typeface="Arial" panose="020B0604020202020204" pitchFamily="34" charset="0"/>
                          <a:cs typeface="Arial" panose="020B0604020202020204" pitchFamily="34" charset="0"/>
                        </a:rPr>
                        <a:t>August 2024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931278292"/>
                  </a:ext>
                </a:extLst>
              </a:tr>
              <a:tr h="680359">
                <a:tc vMerge="1">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PH" sz="2000" b="1" u="sng" dirty="0">
                        <a:solidFill>
                          <a:srgbClr val="002060"/>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500"/>
                        <a:buFont typeface="Arial" panose="020B0604020202020204" pitchFamily="34" charset="0"/>
                        <a:buNone/>
                        <a:tabLst/>
                        <a:defRPr/>
                      </a:pPr>
                      <a:r>
                        <a:rPr lang="en-US" sz="2000" b="0" u="none" strike="noStrike" cap="none" dirty="0">
                          <a:latin typeface="Arial" panose="020B0604020202020204" pitchFamily="34" charset="0"/>
                          <a:ea typeface="Arial"/>
                          <a:cs typeface="Arial" panose="020B0604020202020204" pitchFamily="34" charset="0"/>
                          <a:sym typeface="Arial"/>
                        </a:rPr>
                        <a:t>Leadership Training for Managers in WLI Accounting</a:t>
                      </a:r>
                    </a:p>
                  </a:txBody>
                  <a:tcPr marL="68575" marR="6857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vMerge="1">
                  <a:txBody>
                    <a:bodyPr/>
                    <a:lstStyle/>
                    <a:p>
                      <a:pPr algn="ctr"/>
                      <a:endParaRPr lang="en-PH"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77286991"/>
                  </a:ext>
                </a:extLst>
              </a:tr>
              <a:tr h="680359">
                <a:tc rowSpan="2">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2400" b="1" u="sng" dirty="0">
                          <a:solidFill>
                            <a:srgbClr val="002060"/>
                          </a:solidFill>
                          <a:latin typeface="Arial" panose="020B0604020202020204" pitchFamily="34" charset="0"/>
                          <a:cs typeface="Arial" panose="020B0604020202020204" pitchFamily="34" charset="0"/>
                        </a:rPr>
                        <a:t>Recruitment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l" defTabSz="914400" rtl="0" eaLnBrk="1" latinLnBrk="0" hangingPunct="1">
                        <a:spcBef>
                          <a:spcPts val="0"/>
                        </a:spcBef>
                        <a:spcAft>
                          <a:spcPts val="0"/>
                        </a:spcAft>
                        <a:buClr>
                          <a:schemeClr val="dk1"/>
                        </a:buClr>
                        <a:buSzPts val="1500"/>
                        <a:buFont typeface="Arial" panose="020B0604020202020204" pitchFamily="34" charset="0"/>
                        <a:buNone/>
                      </a:pPr>
                      <a:r>
                        <a:rPr lang="en-US" sz="2000" b="0" u="none" strike="noStrike" kern="1200" cap="none" dirty="0">
                          <a:solidFill>
                            <a:schemeClr val="dk1"/>
                          </a:solidFill>
                          <a:latin typeface="Arial" panose="020B0604020202020204" pitchFamily="34" charset="0"/>
                          <a:ea typeface="Arial"/>
                          <a:cs typeface="Arial" panose="020B0604020202020204" pitchFamily="34" charset="0"/>
                          <a:sym typeface="Arial"/>
                        </a:rPr>
                        <a:t>Renewed People Dynamics for applicant assessment</a:t>
                      </a:r>
                    </a:p>
                  </a:txBody>
                  <a:tcPr marL="68575" marR="6857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rowSpan="2">
                  <a:txBody>
                    <a:bodyPr/>
                    <a:lstStyle/>
                    <a:p>
                      <a:pPr algn="ctr"/>
                      <a:r>
                        <a:rPr lang="en-PH" dirty="0">
                          <a:latin typeface="Arial" panose="020B0604020202020204" pitchFamily="34" charset="0"/>
                          <a:cs typeface="Arial" panose="020B0604020202020204" pitchFamily="34" charset="0"/>
                        </a:rPr>
                        <a:t>September 2024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95323902"/>
                  </a:ext>
                </a:extLst>
              </a:tr>
              <a:tr h="680359">
                <a:tc vMerge="1">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PH" sz="2000" b="1" u="sng" dirty="0">
                        <a:solidFill>
                          <a:srgbClr val="002060"/>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500"/>
                        <a:buFont typeface="Arial" panose="020B0604020202020204" pitchFamily="34" charset="0"/>
                        <a:buNone/>
                        <a:tabLst/>
                        <a:defRPr/>
                      </a:pPr>
                      <a:r>
                        <a:rPr lang="en-US" sz="2000" b="0" u="none" strike="noStrike" kern="1200" cap="none" dirty="0">
                          <a:solidFill>
                            <a:schemeClr val="dk1"/>
                          </a:solidFill>
                          <a:latin typeface="Arial" panose="020B0604020202020204" pitchFamily="34" charset="0"/>
                          <a:ea typeface="Arial"/>
                          <a:cs typeface="Arial" panose="020B0604020202020204" pitchFamily="34" charset="0"/>
                          <a:sym typeface="Arial"/>
                        </a:rPr>
                        <a:t>Formulated “Internship policy” to get more candidates</a:t>
                      </a:r>
                    </a:p>
                  </a:txBody>
                  <a:tcPr marL="68575" marR="6857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vMerge="1">
                  <a:txBody>
                    <a:bodyPr/>
                    <a:lstStyle/>
                    <a:p>
                      <a:pPr algn="ctr"/>
                      <a:endParaRPr lang="en-PH"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44318249"/>
                  </a:ext>
                </a:extLst>
              </a:tr>
            </a:tbl>
          </a:graphicData>
        </a:graphic>
      </p:graphicFrame>
    </p:spTree>
    <p:extLst>
      <p:ext uri="{BB962C8B-B14F-4D97-AF65-F5344CB8AC3E}">
        <p14:creationId xmlns:p14="http://schemas.microsoft.com/office/powerpoint/2010/main" val="537598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700000" flipV="1">
            <a:off x="9750013" y="-719946"/>
            <a:ext cx="1516601" cy="2336227"/>
          </a:xfrm>
          <a:custGeom>
            <a:avLst/>
            <a:gdLst/>
            <a:ahLst/>
            <a:cxnLst/>
            <a:rect l="l" t="t" r="r" b="b"/>
            <a:pathLst>
              <a:path w="2274901" h="3504340">
                <a:moveTo>
                  <a:pt x="0" y="3504341"/>
                </a:moveTo>
                <a:lnTo>
                  <a:pt x="2274901" y="3504341"/>
                </a:lnTo>
                <a:lnTo>
                  <a:pt x="2274901" y="0"/>
                </a:lnTo>
                <a:lnTo>
                  <a:pt x="0" y="0"/>
                </a:lnTo>
                <a:lnTo>
                  <a:pt x="0" y="3504341"/>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sz="933"/>
          </a:p>
        </p:txBody>
      </p:sp>
      <p:sp>
        <p:nvSpPr>
          <p:cNvPr id="4" name="Chevron 3"/>
          <p:cNvSpPr/>
          <p:nvPr/>
        </p:nvSpPr>
        <p:spPr>
          <a:xfrm>
            <a:off x="366097" y="142437"/>
            <a:ext cx="9372202" cy="525056"/>
          </a:xfrm>
          <a:prstGeom prst="chevron">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tx1"/>
              </a:solidFill>
            </a:endParaRPr>
          </a:p>
        </p:txBody>
      </p:sp>
      <p:sp>
        <p:nvSpPr>
          <p:cNvPr id="34" name="TextBox 34"/>
          <p:cNvSpPr txBox="1"/>
          <p:nvPr/>
        </p:nvSpPr>
        <p:spPr>
          <a:xfrm>
            <a:off x="715932" y="139474"/>
            <a:ext cx="10084904" cy="538609"/>
          </a:xfrm>
          <a:prstGeom prst="rect">
            <a:avLst/>
          </a:prstGeom>
        </p:spPr>
        <p:txBody>
          <a:bodyPr wrap="square" lIns="0" tIns="0" rIns="0" bIns="0" rtlCol="0" anchor="t">
            <a:spAutoFit/>
          </a:bodyPr>
          <a:lstStyle/>
          <a:p>
            <a:r>
              <a:rPr lang="en-US" sz="3500" b="1" dirty="0">
                <a:solidFill>
                  <a:srgbClr val="FEFCFC"/>
                </a:solidFill>
                <a:latin typeface="Arial" panose="020B0604020202020204" pitchFamily="34" charset="0"/>
                <a:cs typeface="Arial" panose="020B0604020202020204" pitchFamily="34" charset="0"/>
              </a:rPr>
              <a:t>ONGOING PROJECTS FOR Q4</a:t>
            </a:r>
          </a:p>
        </p:txBody>
      </p:sp>
      <p:graphicFrame>
        <p:nvGraphicFramePr>
          <p:cNvPr id="2" name="Table 6">
            <a:extLst>
              <a:ext uri="{FF2B5EF4-FFF2-40B4-BE49-F238E27FC236}">
                <a16:creationId xmlns:a16="http://schemas.microsoft.com/office/drawing/2014/main" id="{69E877CB-5DA4-4BB3-8B73-862DFFBD4014}"/>
              </a:ext>
            </a:extLst>
          </p:cNvPr>
          <p:cNvGraphicFramePr>
            <a:graphicFrameLocks noGrp="1"/>
          </p:cNvGraphicFramePr>
          <p:nvPr>
            <p:extLst>
              <p:ext uri="{D42A27DB-BD31-4B8C-83A1-F6EECF244321}">
                <p14:modId xmlns:p14="http://schemas.microsoft.com/office/powerpoint/2010/main" val="2735733305"/>
              </p:ext>
            </p:extLst>
          </p:nvPr>
        </p:nvGraphicFramePr>
        <p:xfrm>
          <a:off x="428329" y="823362"/>
          <a:ext cx="10996957" cy="5500277"/>
        </p:xfrm>
        <a:graphic>
          <a:graphicData uri="http://schemas.openxmlformats.org/drawingml/2006/table">
            <a:tbl>
              <a:tblPr firstRow="1" bandRow="1">
                <a:tableStyleId>{2D5ABB26-0587-4C30-8999-92F81FD0307C}</a:tableStyleId>
              </a:tblPr>
              <a:tblGrid>
                <a:gridCol w="2663206">
                  <a:extLst>
                    <a:ext uri="{9D8B030D-6E8A-4147-A177-3AD203B41FA5}">
                      <a16:colId xmlns:a16="http://schemas.microsoft.com/office/drawing/2014/main" val="235671734"/>
                    </a:ext>
                  </a:extLst>
                </a:gridCol>
                <a:gridCol w="5788118">
                  <a:extLst>
                    <a:ext uri="{9D8B030D-6E8A-4147-A177-3AD203B41FA5}">
                      <a16:colId xmlns:a16="http://schemas.microsoft.com/office/drawing/2014/main" val="1171958758"/>
                    </a:ext>
                  </a:extLst>
                </a:gridCol>
                <a:gridCol w="2545633">
                  <a:extLst>
                    <a:ext uri="{9D8B030D-6E8A-4147-A177-3AD203B41FA5}">
                      <a16:colId xmlns:a16="http://schemas.microsoft.com/office/drawing/2014/main" val="1507927712"/>
                    </a:ext>
                  </a:extLst>
                </a:gridCol>
              </a:tblGrid>
              <a:tr h="932819">
                <a:tc>
                  <a:txBody>
                    <a:bodyPr/>
                    <a:lstStyle/>
                    <a:p>
                      <a:pPr algn="ctr"/>
                      <a:r>
                        <a:rPr lang="en-PH" b="1" dirty="0">
                          <a:solidFill>
                            <a:schemeClr val="bg1"/>
                          </a:solidFill>
                          <a:latin typeface="Arial" panose="020B0604020202020204" pitchFamily="34" charset="0"/>
                          <a:cs typeface="Arial" panose="020B0604020202020204" pitchFamily="34" charset="0"/>
                        </a:rPr>
                        <a:t>ACTIVITIES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ACCOMPLISHMENTS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a:r>
                        <a:rPr lang="en-PH" b="1" dirty="0">
                          <a:solidFill>
                            <a:schemeClr val="bg1"/>
                          </a:solidFill>
                          <a:latin typeface="Arial" panose="020B0604020202020204" pitchFamily="34" charset="0"/>
                          <a:cs typeface="Arial" panose="020B0604020202020204" pitchFamily="34" charset="0"/>
                        </a:rPr>
                        <a:t>TIMELINE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71127218"/>
                  </a:ext>
                </a:extLst>
              </a:tr>
              <a:tr h="552919">
                <a:tc rowSpan="2">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PH" sz="2400" b="1" u="sng" dirty="0">
                          <a:solidFill>
                            <a:srgbClr val="002060"/>
                          </a:solidFill>
                          <a:latin typeface="Arial" panose="020B0604020202020204" pitchFamily="34" charset="0"/>
                          <a:cs typeface="Arial" panose="020B0604020202020204" pitchFamily="34" charset="0"/>
                        </a:rPr>
                        <a:t>Recruitment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500"/>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Maximize People Dynamics to filter candidates</a:t>
                      </a:r>
                      <a:endParaRPr lang="en-US" sz="2000" b="0" u="none" strike="noStrike" kern="1200" cap="none" dirty="0">
                        <a:solidFill>
                          <a:schemeClr val="dk1"/>
                        </a:solidFill>
                        <a:latin typeface="Arial" panose="020B0604020202020204" pitchFamily="34" charset="0"/>
                        <a:ea typeface="Arial"/>
                        <a:cs typeface="Arial" panose="020B0604020202020204" pitchFamily="34" charset="0"/>
                        <a:sym typeface="Arial"/>
                      </a:endParaRPr>
                    </a:p>
                  </a:txBody>
                  <a:tcPr marL="68575" marR="6857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prstClr val="black"/>
                        </a:buClr>
                        <a:buSzPts val="1500"/>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November 25, 2024</a:t>
                      </a:r>
                    </a:p>
                  </a:txBody>
                  <a:tcPr marL="68575" marR="6857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3715742"/>
                  </a:ext>
                </a:extLst>
              </a:tr>
              <a:tr h="552920">
                <a:tc vMerge="1">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PH" sz="2400" b="1" u="sng" dirty="0">
                        <a:solidFill>
                          <a:srgbClr val="002060"/>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500"/>
                        <a:buFont typeface="Arial" panose="020B0604020202020204" pitchFamily="34" charset="0"/>
                        <a:buNone/>
                        <a:tabLst/>
                        <a:defRPr/>
                      </a:pPr>
                      <a:r>
                        <a:rPr lang="en-US" sz="2000" b="0" u="none" strike="noStrike" kern="1200" cap="none" dirty="0">
                          <a:solidFill>
                            <a:schemeClr val="dk1"/>
                          </a:solidFill>
                          <a:latin typeface="Arial" panose="020B0604020202020204" pitchFamily="34" charset="0"/>
                          <a:ea typeface="Arial"/>
                          <a:cs typeface="Arial" panose="020B0604020202020204" pitchFamily="34" charset="0"/>
                          <a:sym typeface="Arial"/>
                        </a:rPr>
                        <a:t>Implement candidate pipeline system to fill roles faster</a:t>
                      </a:r>
                    </a:p>
                  </a:txBody>
                  <a:tcPr marL="68575" marR="6857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500"/>
                        <a:buFont typeface="Arial" panose="020B0604020202020204" pitchFamily="34" charset="0"/>
                        <a:buNone/>
                        <a:tabLst/>
                        <a:defRPr/>
                      </a:pPr>
                      <a:r>
                        <a:rPr lang="en-US" sz="2000" b="0" u="none" strike="noStrike" kern="1200" cap="none" dirty="0">
                          <a:solidFill>
                            <a:schemeClr val="dk1"/>
                          </a:solidFill>
                          <a:latin typeface="Arial" panose="020B0604020202020204" pitchFamily="34" charset="0"/>
                          <a:ea typeface="+mn-ea"/>
                          <a:cs typeface="Arial" panose="020B0604020202020204" pitchFamily="34" charset="0"/>
                        </a:rPr>
                        <a:t>November 27, 2024</a:t>
                      </a:r>
                    </a:p>
                  </a:txBody>
                  <a:tcPr marL="68575" marR="6857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258276576"/>
                  </a:ext>
                </a:extLst>
              </a:tr>
              <a:tr h="552919">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PH" sz="2400" b="1" u="sng" dirty="0">
                          <a:solidFill>
                            <a:srgbClr val="002060"/>
                          </a:solidFill>
                          <a:latin typeface="Arial" panose="020B0604020202020204" pitchFamily="34" charset="0"/>
                          <a:cs typeface="Arial" panose="020B0604020202020204" pitchFamily="34" charset="0"/>
                        </a:rPr>
                        <a:t>Benefits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l" rtl="0">
                        <a:spcBef>
                          <a:spcPts val="0"/>
                        </a:spcBef>
                        <a:spcAft>
                          <a:spcPts val="0"/>
                        </a:spcAft>
                        <a:buClr>
                          <a:schemeClr val="dk1"/>
                        </a:buClr>
                        <a:buSzPts val="1500"/>
                        <a:buFont typeface="Arial" panose="020B0604020202020204" pitchFamily="34" charset="0"/>
                        <a:buNone/>
                      </a:pPr>
                      <a:r>
                        <a:rPr lang="en-US" sz="2000" b="0" u="none" strike="noStrike" cap="none" dirty="0">
                          <a:latin typeface="Arial" panose="020B0604020202020204" pitchFamily="34" charset="0"/>
                          <a:ea typeface="Arial"/>
                          <a:cs typeface="Arial" panose="020B0604020202020204" pitchFamily="34" charset="0"/>
                          <a:sym typeface="Arial"/>
                        </a:rPr>
                        <a:t>Free HMO for Employee Dependents</a:t>
                      </a:r>
                    </a:p>
                  </a:txBody>
                  <a:tcPr marL="68575" marR="6857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500"/>
                        <a:buFont typeface="Arial" panose="020B0604020202020204" pitchFamily="34" charset="0"/>
                        <a:buNone/>
                        <a:tabLst/>
                        <a:defRPr/>
                      </a:pPr>
                      <a:r>
                        <a:rPr lang="en-US" sz="2000" b="0" u="none" strike="noStrike" kern="1200" cap="none" dirty="0">
                          <a:solidFill>
                            <a:schemeClr val="dk1"/>
                          </a:solidFill>
                          <a:latin typeface="Arial" panose="020B0604020202020204" pitchFamily="34" charset="0"/>
                          <a:ea typeface="Arial"/>
                          <a:cs typeface="Arial" panose="020B0604020202020204" pitchFamily="34" charset="0"/>
                          <a:sym typeface="Arial"/>
                        </a:rPr>
                        <a:t>December 6, 2024</a:t>
                      </a:r>
                    </a:p>
                  </a:txBody>
                  <a:tcPr marL="68575" marR="6857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53270424"/>
                  </a:ext>
                </a:extLst>
              </a:tr>
              <a:tr h="576902">
                <a:tc rowSpan="2">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PH" sz="2400" b="1" u="sng" dirty="0">
                          <a:solidFill>
                            <a:srgbClr val="002060"/>
                          </a:solidFill>
                          <a:latin typeface="Arial" panose="020B0604020202020204" pitchFamily="34" charset="0"/>
                          <a:cs typeface="Arial" panose="020B0604020202020204" pitchFamily="34" charset="0"/>
                        </a:rPr>
                        <a:t>Organizational Development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Revisit 13-point Corporate Engagement Plan </a:t>
                      </a:r>
                    </a:p>
                    <a:p>
                      <a:pPr marL="0" marR="0" lvl="0"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Emergency Response Program </a:t>
                      </a:r>
                    </a:p>
                    <a:p>
                      <a:pPr marL="0" marR="0" lvl="0"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Wellness Programs, APE </a:t>
                      </a:r>
                    </a:p>
                  </a:txBody>
                  <a:tcPr marL="68575" marR="6857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500"/>
                        <a:buFont typeface="Arial" panose="020B0604020202020204" pitchFamily="34" charset="0"/>
                        <a:buNone/>
                        <a:tabLst/>
                        <a:defRPr/>
                      </a:pPr>
                      <a:r>
                        <a:rPr lang="en-US" sz="2000" b="0" u="none" strike="noStrike" kern="1200" cap="none" dirty="0">
                          <a:solidFill>
                            <a:schemeClr val="dk1"/>
                          </a:solidFill>
                          <a:latin typeface="Arial" panose="020B0604020202020204" pitchFamily="34" charset="0"/>
                          <a:ea typeface="+mn-ea"/>
                          <a:cs typeface="Arial" panose="020B0604020202020204" pitchFamily="34" charset="0"/>
                        </a:rPr>
                        <a:t>December 3, 2024</a:t>
                      </a:r>
                    </a:p>
                  </a:txBody>
                  <a:tcPr marL="68575" marR="6857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931278292"/>
                  </a:ext>
                </a:extLst>
              </a:tr>
              <a:tr h="576902">
                <a:tc vMerge="1">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PH" sz="2400" b="1" u="sng" dirty="0">
                        <a:solidFill>
                          <a:srgbClr val="002060"/>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500"/>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Strengthen Employer Branding </a:t>
                      </a:r>
                      <a:endParaRPr lang="en-US" sz="2000" b="0" u="none" strike="noStrike" kern="1200" cap="none" dirty="0">
                        <a:solidFill>
                          <a:schemeClr val="dk1"/>
                        </a:solidFill>
                        <a:latin typeface="Arial" panose="020B0604020202020204" pitchFamily="34" charset="0"/>
                        <a:ea typeface="Arial"/>
                        <a:cs typeface="Arial" panose="020B0604020202020204" pitchFamily="34" charset="0"/>
                        <a:sym typeface="Arial"/>
                      </a:endParaRPr>
                    </a:p>
                  </a:txBody>
                  <a:tcPr marL="68575" marR="6857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u="none" strike="noStrike" kern="1200" cap="none" dirty="0">
                          <a:solidFill>
                            <a:schemeClr val="dk1"/>
                          </a:solidFill>
                          <a:latin typeface="Arial" panose="020B0604020202020204" pitchFamily="34" charset="0"/>
                          <a:ea typeface="+mn-ea"/>
                          <a:cs typeface="Arial" panose="020B0604020202020204" pitchFamily="34" charset="0"/>
                        </a:rPr>
                        <a:t>November 22, 2024</a:t>
                      </a:r>
                    </a:p>
                  </a:txBody>
                  <a:tcPr marL="68575" marR="6857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66441171"/>
                  </a:ext>
                </a:extLst>
              </a:tr>
              <a:tr h="680359">
                <a:tc rowSpan="2">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2400" b="1" u="sng" dirty="0">
                          <a:solidFill>
                            <a:srgbClr val="002060"/>
                          </a:solidFill>
                          <a:latin typeface="Arial" panose="020B0604020202020204" pitchFamily="34" charset="0"/>
                          <a:cs typeface="Arial" panose="020B0604020202020204" pitchFamily="34" charset="0"/>
                        </a:rPr>
                        <a:t>Automation of HR Processes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500"/>
                        <a:buFont typeface="Arial" panose="020B0604020202020204" pitchFamily="34" charset="0"/>
                        <a:buNone/>
                        <a:tabLst/>
                        <a:defRPr/>
                      </a:pPr>
                      <a:r>
                        <a:rPr lang="en-US" sz="2000" b="0" u="none" strike="noStrike" kern="1200" cap="none" dirty="0">
                          <a:solidFill>
                            <a:schemeClr val="dk1"/>
                          </a:solidFill>
                          <a:latin typeface="Arial" panose="020B0604020202020204" pitchFamily="34" charset="0"/>
                          <a:ea typeface="Arial"/>
                          <a:cs typeface="Arial" panose="020B0604020202020204" pitchFamily="34" charset="0"/>
                          <a:sym typeface="Arial"/>
                        </a:rPr>
                        <a:t>Exit Management Portal</a:t>
                      </a:r>
                    </a:p>
                  </a:txBody>
                  <a:tcPr marL="68575" marR="6857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defTabSz="914400" rtl="0" eaLnBrk="1" latinLnBrk="0" hangingPunct="1">
                        <a:spcBef>
                          <a:spcPts val="0"/>
                        </a:spcBef>
                        <a:spcAft>
                          <a:spcPts val="0"/>
                        </a:spcAft>
                        <a:buClr>
                          <a:schemeClr val="dk1"/>
                        </a:buClr>
                        <a:buSzPts val="1500"/>
                        <a:buFont typeface="Arial" panose="020B0604020202020204" pitchFamily="34" charset="0"/>
                        <a:buNone/>
                      </a:pPr>
                      <a:r>
                        <a:rPr lang="en-US" sz="2000" b="0" u="none" strike="noStrike" kern="1200" cap="none" dirty="0">
                          <a:solidFill>
                            <a:schemeClr val="dk1"/>
                          </a:solidFill>
                          <a:latin typeface="Arial" panose="020B0604020202020204" pitchFamily="34" charset="0"/>
                          <a:ea typeface="+mn-ea"/>
                          <a:cs typeface="Arial" panose="020B0604020202020204" pitchFamily="34" charset="0"/>
                        </a:rPr>
                        <a:t>November 26, 2024</a:t>
                      </a:r>
                    </a:p>
                  </a:txBody>
                  <a:tcPr marL="68575" marR="6857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95323902"/>
                  </a:ext>
                </a:extLst>
              </a:tr>
              <a:tr h="680359">
                <a:tc vMerge="1">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2400" b="1" u="sng" dirty="0">
                        <a:solidFill>
                          <a:srgbClr val="002060"/>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500"/>
                        <a:buFont typeface="Arial" panose="020B0604020202020204" pitchFamily="34" charset="0"/>
                        <a:buNone/>
                        <a:tabLst/>
                        <a:defRPr/>
                      </a:pPr>
                      <a:r>
                        <a:rPr lang="en-US" sz="2000" b="0" u="none" strike="noStrike" kern="1200" cap="none" dirty="0">
                          <a:solidFill>
                            <a:schemeClr val="dk1"/>
                          </a:solidFill>
                          <a:latin typeface="Arial" panose="020B0604020202020204" pitchFamily="34" charset="0"/>
                          <a:ea typeface="Arial"/>
                          <a:cs typeface="Arial" panose="020B0604020202020204" pitchFamily="34" charset="0"/>
                          <a:sym typeface="Arial"/>
                        </a:rPr>
                        <a:t>Recruitment Portal </a:t>
                      </a:r>
                    </a:p>
                  </a:txBody>
                  <a:tcPr marL="68575" marR="6857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500"/>
                        <a:buFont typeface="Arial" panose="020B0604020202020204" pitchFamily="34" charset="0"/>
                        <a:buNone/>
                        <a:tabLst/>
                        <a:defRPr/>
                      </a:pPr>
                      <a:r>
                        <a:rPr lang="en-US" sz="2000" b="0" u="none" strike="noStrike" kern="1200" cap="none" dirty="0">
                          <a:solidFill>
                            <a:schemeClr val="dk1"/>
                          </a:solidFill>
                          <a:latin typeface="Arial" panose="020B0604020202020204" pitchFamily="34" charset="0"/>
                          <a:ea typeface="+mn-ea"/>
                          <a:cs typeface="Arial" panose="020B0604020202020204" pitchFamily="34" charset="0"/>
                        </a:rPr>
                        <a:t>November 27, 2024</a:t>
                      </a:r>
                    </a:p>
                  </a:txBody>
                  <a:tcPr marL="68575" marR="6857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44318249"/>
                  </a:ext>
                </a:extLst>
              </a:tr>
            </a:tbl>
          </a:graphicData>
        </a:graphic>
      </p:graphicFrame>
    </p:spTree>
    <p:extLst>
      <p:ext uri="{BB962C8B-B14F-4D97-AF65-F5344CB8AC3E}">
        <p14:creationId xmlns:p14="http://schemas.microsoft.com/office/powerpoint/2010/main" val="3391657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3"/>
          <p:cNvSpPr/>
          <p:nvPr/>
        </p:nvSpPr>
        <p:spPr>
          <a:xfrm rot="2700000" flipV="1">
            <a:off x="9750013" y="-719946"/>
            <a:ext cx="1516601" cy="2336227"/>
          </a:xfrm>
          <a:custGeom>
            <a:avLst/>
            <a:gdLst/>
            <a:ahLst/>
            <a:cxnLst/>
            <a:rect l="l" t="t" r="r" b="b"/>
            <a:pathLst>
              <a:path w="2274901" h="3504340">
                <a:moveTo>
                  <a:pt x="0" y="3504341"/>
                </a:moveTo>
                <a:lnTo>
                  <a:pt x="2274901" y="3504341"/>
                </a:lnTo>
                <a:lnTo>
                  <a:pt x="2274901" y="0"/>
                </a:lnTo>
                <a:lnTo>
                  <a:pt x="0" y="0"/>
                </a:lnTo>
                <a:lnTo>
                  <a:pt x="0" y="3504341"/>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sz="933"/>
          </a:p>
        </p:txBody>
      </p:sp>
      <p:sp>
        <p:nvSpPr>
          <p:cNvPr id="4" name="Chevron 3"/>
          <p:cNvSpPr/>
          <p:nvPr/>
        </p:nvSpPr>
        <p:spPr>
          <a:xfrm>
            <a:off x="328389" y="76448"/>
            <a:ext cx="9372202" cy="525056"/>
          </a:xfrm>
          <a:prstGeom prst="chevron">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tx1"/>
              </a:solidFill>
            </a:endParaRPr>
          </a:p>
        </p:txBody>
      </p:sp>
      <p:sp>
        <p:nvSpPr>
          <p:cNvPr id="34" name="TextBox 34"/>
          <p:cNvSpPr txBox="1"/>
          <p:nvPr/>
        </p:nvSpPr>
        <p:spPr>
          <a:xfrm>
            <a:off x="574527" y="233744"/>
            <a:ext cx="10084904" cy="386068"/>
          </a:xfrm>
          <a:prstGeom prst="rect">
            <a:avLst/>
          </a:prstGeom>
        </p:spPr>
        <p:txBody>
          <a:bodyPr wrap="square" lIns="0" tIns="0" rIns="0" bIns="0" rtlCol="0" anchor="t">
            <a:spAutoFit/>
          </a:bodyPr>
          <a:lstStyle/>
          <a:p>
            <a:pPr>
              <a:lnSpc>
                <a:spcPts val="2777"/>
              </a:lnSpc>
            </a:pPr>
            <a:r>
              <a:rPr lang="en-US" sz="3500" b="1" dirty="0">
                <a:solidFill>
                  <a:srgbClr val="FEFCFC"/>
                </a:solidFill>
                <a:latin typeface="Arial" panose="020B0604020202020204" pitchFamily="34" charset="0"/>
                <a:cs typeface="Arial" panose="020B0604020202020204" pitchFamily="34" charset="0"/>
              </a:rPr>
              <a:t>MAJOR ACCOMPLISHMENTS – Q3 2024</a:t>
            </a:r>
          </a:p>
        </p:txBody>
      </p:sp>
      <p:graphicFrame>
        <p:nvGraphicFramePr>
          <p:cNvPr id="6" name="Table 5"/>
          <p:cNvGraphicFramePr>
            <a:graphicFrameLocks noGrp="1"/>
          </p:cNvGraphicFramePr>
          <p:nvPr>
            <p:extLst>
              <p:ext uri="{D42A27DB-BD31-4B8C-83A1-F6EECF244321}">
                <p14:modId xmlns:p14="http://schemas.microsoft.com/office/powerpoint/2010/main" val="2269020103"/>
              </p:ext>
            </p:extLst>
          </p:nvPr>
        </p:nvGraphicFramePr>
        <p:xfrm>
          <a:off x="119268" y="609498"/>
          <a:ext cx="11926957" cy="5303530"/>
        </p:xfrm>
        <a:graphic>
          <a:graphicData uri="http://schemas.openxmlformats.org/drawingml/2006/table">
            <a:tbl>
              <a:tblPr firstRow="1" bandRow="1">
                <a:tableStyleId>{5C22544A-7EE6-4342-B048-85BDC9FD1C3A}</a:tableStyleId>
              </a:tblPr>
              <a:tblGrid>
                <a:gridCol w="2839085">
                  <a:extLst>
                    <a:ext uri="{9D8B030D-6E8A-4147-A177-3AD203B41FA5}">
                      <a16:colId xmlns:a16="http://schemas.microsoft.com/office/drawing/2014/main" val="2828019443"/>
                    </a:ext>
                  </a:extLst>
                </a:gridCol>
                <a:gridCol w="9087872">
                  <a:extLst>
                    <a:ext uri="{9D8B030D-6E8A-4147-A177-3AD203B41FA5}">
                      <a16:colId xmlns:a16="http://schemas.microsoft.com/office/drawing/2014/main" val="1221952084"/>
                    </a:ext>
                  </a:extLst>
                </a:gridCol>
              </a:tblGrid>
              <a:tr h="331319">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dirty="0">
                          <a:solidFill>
                            <a:schemeClr val="bg1"/>
                          </a:solidFill>
                          <a:latin typeface="Arial" panose="020B0604020202020204" pitchFamily="34" charset="0"/>
                          <a:cs typeface="Arial" panose="020B0604020202020204" pitchFamily="34" charset="0"/>
                          <a:sym typeface="Arial"/>
                        </a:rPr>
                        <a:t>ACTIVITIES</a:t>
                      </a:r>
                      <a:endParaRPr sz="1800" b="1" u="none" strike="noStrike" cap="none" dirty="0">
                        <a:solidFill>
                          <a:schemeClr val="bg1"/>
                        </a:solidFill>
                        <a:latin typeface="Arial" panose="020B0604020202020204" pitchFamily="34" charset="0"/>
                        <a:ea typeface="Arial"/>
                        <a:cs typeface="Arial" panose="020B0604020202020204" pitchFamily="34" charset="0"/>
                        <a:sym typeface="Arial"/>
                      </a:endParaRPr>
                    </a:p>
                  </a:txBody>
                  <a:tcPr marL="91450" marR="91450" marT="45725" marB="45725" anchor="ctr">
                    <a:solidFill>
                      <a:schemeClr val="accent1">
                        <a:lumMod val="50000"/>
                      </a:schemeClr>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PH" sz="1800" b="1" u="none" strike="noStrike" cap="none" dirty="0">
                          <a:solidFill>
                            <a:schemeClr val="bg1"/>
                          </a:solidFill>
                          <a:latin typeface="Arial" panose="020B0604020202020204" pitchFamily="34" charset="0"/>
                          <a:ea typeface="Arial"/>
                          <a:cs typeface="Arial" panose="020B0604020202020204" pitchFamily="34" charset="0"/>
                          <a:sym typeface="Arial"/>
                        </a:rPr>
                        <a:t>ACCOMPLISHMENTS</a:t>
                      </a:r>
                      <a:endParaRPr sz="1800" b="1" u="none" strike="noStrike" cap="none" dirty="0">
                        <a:solidFill>
                          <a:schemeClr val="bg1"/>
                        </a:solidFill>
                        <a:latin typeface="Arial" panose="020B0604020202020204" pitchFamily="34" charset="0"/>
                        <a:ea typeface="Arial"/>
                        <a:cs typeface="Arial" panose="020B0604020202020204" pitchFamily="34" charset="0"/>
                        <a:sym typeface="Arial"/>
                      </a:endParaRPr>
                    </a:p>
                  </a:txBody>
                  <a:tcPr marL="91450" marR="91450" marT="45725" marB="45725" anchor="ctr">
                    <a:solidFill>
                      <a:schemeClr val="accent1">
                        <a:lumMod val="50000"/>
                      </a:schemeClr>
                    </a:solidFill>
                  </a:tcPr>
                </a:tc>
                <a:extLst>
                  <a:ext uri="{0D108BD9-81ED-4DB2-BD59-A6C34878D82A}">
                    <a16:rowId xmlns:a16="http://schemas.microsoft.com/office/drawing/2014/main" val="763001709"/>
                  </a:ext>
                </a:extLst>
              </a:tr>
              <a:tr h="12424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en-US" sz="2400" b="1" u="none" strike="noStrike" cap="none" dirty="0">
                          <a:solidFill>
                            <a:srgbClr val="002060"/>
                          </a:solidFill>
                          <a:latin typeface="Arial" panose="020B0604020202020204" pitchFamily="34" charset="0"/>
                          <a:ea typeface="Arial"/>
                          <a:cs typeface="Arial" panose="020B0604020202020204" pitchFamily="34" charset="0"/>
                          <a:sym typeface="Arial"/>
                        </a:rPr>
                        <a:t>Organizational Development</a:t>
                      </a:r>
                    </a:p>
                  </a:txBody>
                  <a:tcPr marL="91450" marR="91450" marT="45725" marB="45725" anchor="ctr">
                    <a:solidFill>
                      <a:schemeClr val="accent1">
                        <a:lumMod val="60000"/>
                        <a:lumOff val="40000"/>
                      </a:schemeClr>
                    </a:solidFill>
                  </a:tcPr>
                </a:tc>
                <a:tc>
                  <a:txBody>
                    <a:bodyPr/>
                    <a:lstStyle/>
                    <a:p>
                      <a:pPr marL="0" lvl="0" indent="0" algn="l" rtl="0">
                        <a:spcBef>
                          <a:spcPts val="0"/>
                        </a:spcBef>
                        <a:spcAft>
                          <a:spcPts val="0"/>
                        </a:spcAft>
                        <a:buClr>
                          <a:schemeClr val="dk1"/>
                        </a:buClr>
                        <a:buSzPts val="1500"/>
                        <a:buFont typeface="Arial"/>
                        <a:buNone/>
                      </a:pPr>
                      <a:r>
                        <a:rPr lang="en-US" sz="1800" b="1" u="none" strike="noStrike" cap="none" dirty="0">
                          <a:latin typeface="Arial" panose="020B0604020202020204" pitchFamily="34" charset="0"/>
                          <a:ea typeface="Arial"/>
                          <a:cs typeface="Arial" panose="020B0604020202020204" pitchFamily="34" charset="0"/>
                          <a:sym typeface="Arial"/>
                        </a:rPr>
                        <a:t>Activities: </a:t>
                      </a:r>
                    </a:p>
                    <a:p>
                      <a:pPr marL="285750" lvl="0" indent="-285750" algn="l" rtl="0">
                        <a:spcBef>
                          <a:spcPts val="0"/>
                        </a:spcBef>
                        <a:spcAft>
                          <a:spcPts val="0"/>
                        </a:spcAft>
                        <a:buClr>
                          <a:schemeClr val="dk1"/>
                        </a:buClr>
                        <a:buSzPts val="1500"/>
                        <a:buFont typeface="Arial" panose="020B0604020202020204" pitchFamily="34" charset="0"/>
                        <a:buChar char="•"/>
                      </a:pPr>
                      <a:r>
                        <a:rPr lang="en-US" sz="1800" b="0" u="none" strike="noStrike" cap="none" dirty="0">
                          <a:latin typeface="Arial" panose="020B0604020202020204" pitchFamily="34" charset="0"/>
                          <a:ea typeface="Arial"/>
                          <a:cs typeface="Arial" panose="020B0604020202020204" pitchFamily="34" charset="0"/>
                          <a:sym typeface="Arial"/>
                        </a:rPr>
                        <a:t>Conducted Organizational Climate Survey</a:t>
                      </a:r>
                    </a:p>
                    <a:p>
                      <a:pPr marL="285750" lvl="0" indent="-285750" algn="l" rtl="0">
                        <a:spcBef>
                          <a:spcPts val="0"/>
                        </a:spcBef>
                        <a:spcAft>
                          <a:spcPts val="0"/>
                        </a:spcAft>
                        <a:buClr>
                          <a:schemeClr val="dk1"/>
                        </a:buClr>
                        <a:buSzPts val="1500"/>
                        <a:buFont typeface="Arial" panose="020B0604020202020204" pitchFamily="34" charset="0"/>
                        <a:buChar char="•"/>
                      </a:pPr>
                      <a:r>
                        <a:rPr lang="en-US" sz="1800" b="0" u="none" strike="noStrike" cap="none" dirty="0">
                          <a:latin typeface="Arial" panose="020B0604020202020204" pitchFamily="34" charset="0"/>
                          <a:ea typeface="Arial"/>
                          <a:cs typeface="Arial" panose="020B0604020202020204" pitchFamily="34" charset="0"/>
                          <a:sym typeface="Arial"/>
                        </a:rPr>
                        <a:t>Leadership Training for Managers in WLI Accounting</a:t>
                      </a:r>
                    </a:p>
                    <a:p>
                      <a:pPr marL="0" lvl="0" indent="0" algn="l" rtl="0">
                        <a:spcBef>
                          <a:spcPts val="0"/>
                        </a:spcBef>
                        <a:spcAft>
                          <a:spcPts val="0"/>
                        </a:spcAft>
                        <a:buClr>
                          <a:schemeClr val="dk1"/>
                        </a:buClr>
                        <a:buSzPts val="1500"/>
                        <a:buFont typeface="Arial" panose="020B0604020202020204" pitchFamily="34" charset="0"/>
                        <a:buNone/>
                      </a:pPr>
                      <a:r>
                        <a:rPr lang="en-US" sz="1800" b="1" u="none" strike="noStrike" cap="none" dirty="0">
                          <a:latin typeface="Arial" panose="020B0604020202020204" pitchFamily="34" charset="0"/>
                          <a:ea typeface="Arial"/>
                          <a:cs typeface="Arial" panose="020B0604020202020204" pitchFamily="34" charset="0"/>
                          <a:sym typeface="Arial"/>
                        </a:rPr>
                        <a:t>Results:</a:t>
                      </a:r>
                    </a:p>
                    <a:p>
                      <a:pPr marL="285750" marR="0" lvl="0" indent="-285750" algn="l" defTabSz="914400" rtl="0" eaLnBrk="1" fontAlgn="auto" latinLnBrk="0" hangingPunct="1">
                        <a:lnSpc>
                          <a:spcPct val="100000"/>
                        </a:lnSpc>
                        <a:spcBef>
                          <a:spcPts val="0"/>
                        </a:spcBef>
                        <a:spcAft>
                          <a:spcPts val="0"/>
                        </a:spcAft>
                        <a:buClr>
                          <a:schemeClr val="dk1"/>
                        </a:buClr>
                        <a:buSzPts val="1500"/>
                        <a:buFont typeface="Arial" panose="020B0604020202020204" pitchFamily="34" charset="0"/>
                        <a:buChar char="•"/>
                        <a:tabLst/>
                        <a:defRPr/>
                      </a:pPr>
                      <a:r>
                        <a:rPr lang="en-US" sz="1800" b="0" u="none" strike="noStrike" kern="1200" cap="none" dirty="0">
                          <a:solidFill>
                            <a:schemeClr val="dk1"/>
                          </a:solidFill>
                          <a:latin typeface="Arial" panose="020B0604020202020204" pitchFamily="34" charset="0"/>
                          <a:cs typeface="Arial" panose="020B0604020202020204" pitchFamily="34" charset="0"/>
                        </a:rPr>
                        <a:t>13 point Corporate Engagement Plan</a:t>
                      </a:r>
                      <a:endParaRPr lang="en-US" sz="1800" b="1" u="none" strike="noStrike" kern="1200" cap="none" dirty="0">
                        <a:solidFill>
                          <a:schemeClr val="dk1"/>
                        </a:solidFill>
                        <a:latin typeface="Arial" panose="020B0604020202020204" pitchFamily="34" charset="0"/>
                        <a:cs typeface="Arial" panose="020B0604020202020204" pitchFamily="34" charset="0"/>
                        <a:sym typeface="Arial"/>
                      </a:endParaRPr>
                    </a:p>
                    <a:p>
                      <a:pPr marL="285750" marR="0" lvl="0" indent="-285750" algn="l" defTabSz="914400" rtl="0" eaLnBrk="1" fontAlgn="auto" latinLnBrk="0" hangingPunct="1">
                        <a:lnSpc>
                          <a:spcPct val="100000"/>
                        </a:lnSpc>
                        <a:spcBef>
                          <a:spcPts val="0"/>
                        </a:spcBef>
                        <a:spcAft>
                          <a:spcPts val="0"/>
                        </a:spcAft>
                        <a:buClr>
                          <a:schemeClr val="dk1"/>
                        </a:buClr>
                        <a:buSzPts val="1500"/>
                        <a:buFont typeface="Arial" panose="020B0604020202020204" pitchFamily="34" charset="0"/>
                        <a:buChar char="•"/>
                        <a:tabLst/>
                        <a:defRPr/>
                      </a:pPr>
                      <a:r>
                        <a:rPr lang="en-US" sz="1800" b="0" u="none" strike="noStrike" kern="1200" cap="none" dirty="0">
                          <a:solidFill>
                            <a:schemeClr val="dk1"/>
                          </a:solidFill>
                          <a:latin typeface="Arial" panose="020B0604020202020204" pitchFamily="34" charset="0"/>
                          <a:cs typeface="Arial" panose="020B0604020202020204" pitchFamily="34" charset="0"/>
                          <a:sym typeface="Arial"/>
                        </a:rPr>
                        <a:t>Increased understanding of Principles of Management</a:t>
                      </a:r>
                      <a:endParaRPr lang="en-US" sz="1800" b="0" u="none" strike="noStrike" kern="1200" cap="none" dirty="0">
                        <a:solidFill>
                          <a:schemeClr val="dk1"/>
                        </a:solidFill>
                        <a:latin typeface="Arial" panose="020B0604020202020204" pitchFamily="34" charset="0"/>
                        <a:cs typeface="Arial" panose="020B0604020202020204" pitchFamily="34" charset="0"/>
                      </a:endParaRPr>
                    </a:p>
                  </a:txBody>
                  <a:tcPr marL="68575" marR="68575" marT="0" marB="0" anchor="ctr">
                    <a:solidFill>
                      <a:schemeClr val="accent1">
                        <a:lumMod val="60000"/>
                        <a:lumOff val="40000"/>
                      </a:schemeClr>
                    </a:solidFill>
                  </a:tcPr>
                </a:tc>
                <a:extLst>
                  <a:ext uri="{0D108BD9-81ED-4DB2-BD59-A6C34878D82A}">
                    <a16:rowId xmlns:a16="http://schemas.microsoft.com/office/drawing/2014/main" val="3297594693"/>
                  </a:ext>
                </a:extLst>
              </a:tr>
              <a:tr h="1242411">
                <a:tc>
                  <a:txBody>
                    <a:bodyPr/>
                    <a:lstStyle/>
                    <a:p>
                      <a:pPr marL="0" indent="0">
                        <a:buFont typeface="+mj-lt"/>
                        <a:buNone/>
                      </a:pPr>
                      <a:r>
                        <a:rPr lang="en-US" sz="2400" b="1" dirty="0">
                          <a:solidFill>
                            <a:srgbClr val="002060"/>
                          </a:solidFill>
                          <a:latin typeface="Arial" panose="020B0604020202020204" pitchFamily="34" charset="0"/>
                          <a:cs typeface="Arial" panose="020B0604020202020204" pitchFamily="34" charset="0"/>
                        </a:rPr>
                        <a:t>Recruitment</a:t>
                      </a:r>
                    </a:p>
                  </a:txBody>
                  <a:tcPr marL="91450" marR="91450" marT="45725" marB="45725" anchor="ctr">
                    <a:solidFill>
                      <a:schemeClr val="accent1">
                        <a:lumMod val="60000"/>
                        <a:lumOff val="40000"/>
                      </a:schemeClr>
                    </a:solidFill>
                  </a:tcPr>
                </a:tc>
                <a:tc>
                  <a:txBody>
                    <a:bodyPr/>
                    <a:lstStyle/>
                    <a:p>
                      <a:pPr marL="0" lvl="0" indent="0" algn="l" rtl="0">
                        <a:spcBef>
                          <a:spcPts val="0"/>
                        </a:spcBef>
                        <a:spcAft>
                          <a:spcPts val="0"/>
                        </a:spcAft>
                        <a:buClr>
                          <a:schemeClr val="dk1"/>
                        </a:buClr>
                        <a:buSzPts val="1500"/>
                        <a:buFont typeface="Arial"/>
                        <a:buNone/>
                      </a:pPr>
                      <a:r>
                        <a:rPr lang="en-US" sz="1800" b="1" u="none" strike="noStrike" cap="none" dirty="0">
                          <a:latin typeface="Arial" panose="020B0604020202020204" pitchFamily="34" charset="0"/>
                          <a:ea typeface="Arial"/>
                          <a:cs typeface="Arial" panose="020B0604020202020204" pitchFamily="34" charset="0"/>
                          <a:sym typeface="Arial"/>
                        </a:rPr>
                        <a:t>Activities: </a:t>
                      </a:r>
                    </a:p>
                    <a:p>
                      <a:pPr marL="285750" lvl="0" indent="-285750" algn="l" defTabSz="914400" rtl="0" eaLnBrk="1" latinLnBrk="0" hangingPunct="1">
                        <a:spcBef>
                          <a:spcPts val="0"/>
                        </a:spcBef>
                        <a:spcAft>
                          <a:spcPts val="0"/>
                        </a:spcAft>
                        <a:buClr>
                          <a:schemeClr val="dk1"/>
                        </a:buClr>
                        <a:buSzPts val="1500"/>
                        <a:buFont typeface="Arial" panose="020B0604020202020204" pitchFamily="34" charset="0"/>
                        <a:buChar char="•"/>
                      </a:pPr>
                      <a:r>
                        <a:rPr lang="en-US" sz="1800" b="0" u="none" strike="noStrike" kern="1200" cap="none" dirty="0">
                          <a:solidFill>
                            <a:schemeClr val="dk1"/>
                          </a:solidFill>
                          <a:latin typeface="Arial" panose="020B0604020202020204" pitchFamily="34" charset="0"/>
                          <a:ea typeface="Arial"/>
                          <a:cs typeface="Arial" panose="020B0604020202020204" pitchFamily="34" charset="0"/>
                          <a:sym typeface="Arial"/>
                        </a:rPr>
                        <a:t>Replacement of Talent Acquisition Assistant</a:t>
                      </a:r>
                    </a:p>
                    <a:p>
                      <a:pPr marL="285750" lvl="0" indent="-285750" algn="l" defTabSz="914400" rtl="0" eaLnBrk="1" latinLnBrk="0" hangingPunct="1">
                        <a:spcBef>
                          <a:spcPts val="0"/>
                        </a:spcBef>
                        <a:spcAft>
                          <a:spcPts val="0"/>
                        </a:spcAft>
                        <a:buClr>
                          <a:schemeClr val="dk1"/>
                        </a:buClr>
                        <a:buSzPts val="1500"/>
                        <a:buFont typeface="Arial" panose="020B0604020202020204" pitchFamily="34" charset="0"/>
                        <a:buChar char="•"/>
                      </a:pPr>
                      <a:r>
                        <a:rPr lang="en-US" sz="1800" b="0" u="none" strike="noStrike" kern="1200" cap="none" dirty="0">
                          <a:solidFill>
                            <a:schemeClr val="dk1"/>
                          </a:solidFill>
                          <a:latin typeface="Arial" panose="020B0604020202020204" pitchFamily="34" charset="0"/>
                          <a:ea typeface="Arial"/>
                          <a:cs typeface="Arial" panose="020B0604020202020204" pitchFamily="34" charset="0"/>
                          <a:sym typeface="Arial"/>
                        </a:rPr>
                        <a:t>Onboarded and trained HR Generalist </a:t>
                      </a:r>
                    </a:p>
                    <a:p>
                      <a:pPr marL="285750" lvl="0" indent="-285750" algn="l" defTabSz="914400" rtl="0" eaLnBrk="1" latinLnBrk="0" hangingPunct="1">
                        <a:spcBef>
                          <a:spcPts val="0"/>
                        </a:spcBef>
                        <a:spcAft>
                          <a:spcPts val="0"/>
                        </a:spcAft>
                        <a:buClr>
                          <a:schemeClr val="dk1"/>
                        </a:buClr>
                        <a:buSzPts val="1500"/>
                        <a:buFont typeface="Arial" panose="020B0604020202020204" pitchFamily="34" charset="0"/>
                        <a:buChar char="•"/>
                      </a:pPr>
                      <a:r>
                        <a:rPr lang="en-US" sz="1800" b="0" u="none" strike="noStrike" kern="1200" cap="none" dirty="0">
                          <a:solidFill>
                            <a:schemeClr val="dk1"/>
                          </a:solidFill>
                          <a:latin typeface="Arial" panose="020B0604020202020204" pitchFamily="34" charset="0"/>
                          <a:ea typeface="Arial"/>
                          <a:cs typeface="Arial" panose="020B0604020202020204" pitchFamily="34" charset="0"/>
                          <a:sym typeface="Arial"/>
                        </a:rPr>
                        <a:t>Formulated “Internship policy”</a:t>
                      </a:r>
                    </a:p>
                    <a:p>
                      <a:pPr marL="0" lvl="0" indent="0" algn="l" rtl="0">
                        <a:spcBef>
                          <a:spcPts val="0"/>
                        </a:spcBef>
                        <a:spcAft>
                          <a:spcPts val="0"/>
                        </a:spcAft>
                        <a:buClr>
                          <a:schemeClr val="dk1"/>
                        </a:buClr>
                        <a:buSzPts val="1500"/>
                        <a:buFont typeface="Arial" panose="020B0604020202020204" pitchFamily="34" charset="0"/>
                        <a:buNone/>
                      </a:pPr>
                      <a:r>
                        <a:rPr lang="en-US" sz="1800" b="1" u="none" strike="noStrike" cap="none" dirty="0">
                          <a:latin typeface="Arial" panose="020B0604020202020204" pitchFamily="34" charset="0"/>
                          <a:ea typeface="Arial"/>
                          <a:cs typeface="Arial" panose="020B0604020202020204" pitchFamily="34" charset="0"/>
                          <a:sym typeface="Arial"/>
                        </a:rPr>
                        <a:t>Results:</a:t>
                      </a:r>
                    </a:p>
                    <a:p>
                      <a:pPr marL="285750" marR="0" lvl="0" indent="-285750" algn="l" defTabSz="914400" rtl="0" eaLnBrk="1" fontAlgn="auto" latinLnBrk="0" hangingPunct="1">
                        <a:lnSpc>
                          <a:spcPct val="100000"/>
                        </a:lnSpc>
                        <a:spcBef>
                          <a:spcPts val="0"/>
                        </a:spcBef>
                        <a:spcAft>
                          <a:spcPts val="0"/>
                        </a:spcAft>
                        <a:buClr>
                          <a:schemeClr val="dk1"/>
                        </a:buClr>
                        <a:buSzPts val="1500"/>
                        <a:buFont typeface="Arial" panose="020B0604020202020204" pitchFamily="34" charset="0"/>
                        <a:buChar char="•"/>
                        <a:tabLst/>
                        <a:defRPr/>
                      </a:pPr>
                      <a:r>
                        <a:rPr lang="en-US" sz="1800" b="0" u="none" strike="noStrike" kern="1200" cap="none" dirty="0">
                          <a:solidFill>
                            <a:schemeClr val="dk1"/>
                          </a:solidFill>
                          <a:latin typeface="Arial" panose="020B0604020202020204" pitchFamily="34" charset="0"/>
                          <a:cs typeface="Arial" panose="020B0604020202020204" pitchFamily="34" charset="0"/>
                        </a:rPr>
                        <a:t>100% of the MRFs served in both WHI and WLI for September 2024 are within turnaround time</a:t>
                      </a:r>
                      <a:endParaRPr lang="en-US" sz="1800" b="0" u="none" strike="noStrike" kern="1200" cap="none" dirty="0">
                        <a:solidFill>
                          <a:schemeClr val="dk1"/>
                        </a:solidFill>
                        <a:latin typeface="Arial" panose="020B0604020202020204" pitchFamily="34" charset="0"/>
                        <a:ea typeface="Arial"/>
                        <a:cs typeface="Arial" panose="020B0604020202020204" pitchFamily="34" charset="0"/>
                        <a:sym typeface="Arial"/>
                      </a:endParaRPr>
                    </a:p>
                  </a:txBody>
                  <a:tcPr marL="68575" marR="68575" marT="0" marB="0" anchor="ctr">
                    <a:solidFill>
                      <a:schemeClr val="accent1">
                        <a:lumMod val="60000"/>
                        <a:lumOff val="40000"/>
                      </a:schemeClr>
                    </a:solidFill>
                  </a:tcPr>
                </a:tc>
                <a:extLst>
                  <a:ext uri="{0D108BD9-81ED-4DB2-BD59-A6C34878D82A}">
                    <a16:rowId xmlns:a16="http://schemas.microsoft.com/office/drawing/2014/main" val="2491511908"/>
                  </a:ext>
                </a:extLst>
              </a:tr>
              <a:tr h="659487">
                <a:tc>
                  <a:txBody>
                    <a:bodyPr/>
                    <a:lstStyle/>
                    <a:p>
                      <a:pPr marL="0" indent="0">
                        <a:buFont typeface="+mj-lt"/>
                        <a:buNone/>
                      </a:pPr>
                      <a:r>
                        <a:rPr lang="en-US" sz="2400" b="1" dirty="0">
                          <a:solidFill>
                            <a:srgbClr val="002060"/>
                          </a:solidFill>
                          <a:latin typeface="Arial" panose="020B0604020202020204" pitchFamily="34" charset="0"/>
                          <a:cs typeface="Arial" panose="020B0604020202020204" pitchFamily="34" charset="0"/>
                        </a:rPr>
                        <a:t>Last Pay </a:t>
                      </a:r>
                    </a:p>
                  </a:txBody>
                  <a:tcPr marL="91450" marR="91450" marT="45725" marB="45725" anchor="ctr">
                    <a:solidFill>
                      <a:schemeClr val="accent1">
                        <a:lumMod val="60000"/>
                        <a:lumOff val="40000"/>
                      </a:schemeClr>
                    </a:solidFill>
                  </a:tcPr>
                </a:tc>
                <a:tc>
                  <a:txBody>
                    <a:bodyPr/>
                    <a:lstStyle/>
                    <a:p>
                      <a:pPr marL="0" lvl="0" indent="0" algn="l" rtl="0">
                        <a:spcBef>
                          <a:spcPts val="0"/>
                        </a:spcBef>
                        <a:spcAft>
                          <a:spcPts val="0"/>
                        </a:spcAft>
                        <a:buClr>
                          <a:schemeClr val="dk1"/>
                        </a:buClr>
                        <a:buSzPts val="1500"/>
                        <a:buFont typeface="Arial"/>
                        <a:buNone/>
                      </a:pPr>
                      <a:r>
                        <a:rPr lang="en-US" sz="1800" b="1" u="none" strike="noStrike" cap="none" dirty="0">
                          <a:latin typeface="Arial" panose="020B0604020202020204" pitchFamily="34" charset="0"/>
                          <a:ea typeface="Arial"/>
                          <a:cs typeface="Arial" panose="020B0604020202020204" pitchFamily="34" charset="0"/>
                          <a:sym typeface="Arial"/>
                        </a:rPr>
                        <a:t>Activities: </a:t>
                      </a:r>
                    </a:p>
                    <a:p>
                      <a:pPr marL="285750" lvl="0" indent="-285750" algn="l" defTabSz="914400" rtl="0" eaLnBrk="1" latinLnBrk="0" hangingPunct="1">
                        <a:spcBef>
                          <a:spcPts val="0"/>
                        </a:spcBef>
                        <a:spcAft>
                          <a:spcPts val="0"/>
                        </a:spcAft>
                        <a:buClr>
                          <a:schemeClr val="dk1"/>
                        </a:buClr>
                        <a:buSzPts val="1500"/>
                        <a:buFont typeface="Arial" panose="020B0604020202020204" pitchFamily="34" charset="0"/>
                        <a:buChar char="•"/>
                      </a:pPr>
                      <a:r>
                        <a:rPr lang="en-US" sz="1800" b="0" u="none" strike="noStrike" kern="1200" cap="none" dirty="0">
                          <a:solidFill>
                            <a:schemeClr val="dk1"/>
                          </a:solidFill>
                          <a:latin typeface="Arial" panose="020B0604020202020204" pitchFamily="34" charset="0"/>
                          <a:cs typeface="Arial" panose="020B0604020202020204" pitchFamily="34" charset="0"/>
                        </a:rPr>
                        <a:t>To reduce the total number of processing from 40 working days to 21 working days.</a:t>
                      </a:r>
                    </a:p>
                    <a:p>
                      <a:pPr marL="0" lvl="0" indent="0" algn="l" defTabSz="914400" rtl="0" eaLnBrk="1" latinLnBrk="0" hangingPunct="1">
                        <a:spcBef>
                          <a:spcPts val="0"/>
                        </a:spcBef>
                        <a:spcAft>
                          <a:spcPts val="0"/>
                        </a:spcAft>
                        <a:buClr>
                          <a:schemeClr val="dk1"/>
                        </a:buClr>
                        <a:buSzPts val="1500"/>
                        <a:buFont typeface="Arial"/>
                        <a:buNone/>
                      </a:pPr>
                      <a:r>
                        <a:rPr lang="en-US" sz="1800" b="1" u="none" strike="noStrike" kern="1200" cap="none" dirty="0">
                          <a:solidFill>
                            <a:schemeClr val="dk1"/>
                          </a:solidFill>
                          <a:latin typeface="Arial" panose="020B0604020202020204" pitchFamily="34" charset="0"/>
                          <a:cs typeface="Arial" panose="020B0604020202020204" pitchFamily="34" charset="0"/>
                        </a:rPr>
                        <a:t>Results: </a:t>
                      </a:r>
                    </a:p>
                    <a:p>
                      <a:pPr marL="285750" lvl="0" indent="-285750" algn="l" defTabSz="914400" rtl="0" eaLnBrk="1" latinLnBrk="0" hangingPunct="1">
                        <a:spcBef>
                          <a:spcPts val="0"/>
                        </a:spcBef>
                        <a:spcAft>
                          <a:spcPts val="0"/>
                        </a:spcAft>
                        <a:buClr>
                          <a:schemeClr val="dk1"/>
                        </a:buClr>
                        <a:buSzPts val="1500"/>
                        <a:buFont typeface="Arial" panose="020B0604020202020204" pitchFamily="34" charset="0"/>
                        <a:buChar char="•"/>
                      </a:pPr>
                      <a:r>
                        <a:rPr lang="en-US" sz="1800" b="0" u="none" strike="noStrike" kern="1200" cap="none" dirty="0">
                          <a:solidFill>
                            <a:schemeClr val="dk1"/>
                          </a:solidFill>
                          <a:latin typeface="Arial" panose="020B0604020202020204" pitchFamily="34" charset="0"/>
                          <a:ea typeface="+mn-ea"/>
                          <a:cs typeface="Arial" panose="020B0604020202020204" pitchFamily="34" charset="0"/>
                        </a:rPr>
                        <a:t>Exit Management Portal (November 15)</a:t>
                      </a:r>
                    </a:p>
                    <a:p>
                      <a:pPr marL="285750" lvl="0" indent="-285750" algn="l" defTabSz="914400" rtl="0" eaLnBrk="1" latinLnBrk="0" hangingPunct="1">
                        <a:spcBef>
                          <a:spcPts val="0"/>
                        </a:spcBef>
                        <a:spcAft>
                          <a:spcPts val="0"/>
                        </a:spcAft>
                        <a:buClr>
                          <a:schemeClr val="dk1"/>
                        </a:buClr>
                        <a:buSzPts val="1500"/>
                        <a:buFont typeface="Arial" panose="020B0604020202020204" pitchFamily="34" charset="0"/>
                        <a:buChar char="•"/>
                      </a:pPr>
                      <a:r>
                        <a:rPr lang="en-US" sz="1800" b="0" u="none" strike="noStrike" kern="1200" cap="none" dirty="0">
                          <a:solidFill>
                            <a:schemeClr val="dk1"/>
                          </a:solidFill>
                          <a:latin typeface="Arial" panose="020B0604020202020204" pitchFamily="34" charset="0"/>
                          <a:ea typeface="+mn-ea"/>
                          <a:cs typeface="Arial" panose="020B0604020202020204" pitchFamily="34" charset="0"/>
                        </a:rPr>
                        <a:t>Last Pay policy revision (November 19)</a:t>
                      </a:r>
                    </a:p>
                  </a:txBody>
                  <a:tcPr marL="68575" marR="68575" marT="0" marB="0" anchor="ctr">
                    <a:solidFill>
                      <a:schemeClr val="accent1">
                        <a:lumMod val="60000"/>
                        <a:lumOff val="40000"/>
                      </a:schemeClr>
                    </a:solidFill>
                  </a:tcPr>
                </a:tc>
                <a:extLst>
                  <a:ext uri="{0D108BD9-81ED-4DB2-BD59-A6C34878D82A}">
                    <a16:rowId xmlns:a16="http://schemas.microsoft.com/office/drawing/2014/main" val="1831594051"/>
                  </a:ext>
                </a:extLst>
              </a:tr>
            </a:tbl>
          </a:graphicData>
        </a:graphic>
      </p:graphicFrame>
      <p:sp>
        <p:nvSpPr>
          <p:cNvPr id="7" name="TextBox 6">
            <a:extLst>
              <a:ext uri="{FF2B5EF4-FFF2-40B4-BE49-F238E27FC236}">
                <a16:creationId xmlns:a16="http://schemas.microsoft.com/office/drawing/2014/main" id="{43C5A9A4-821A-4170-951C-A9F00258AA31}"/>
              </a:ext>
            </a:extLst>
          </p:cNvPr>
          <p:cNvSpPr txBox="1"/>
          <p:nvPr/>
        </p:nvSpPr>
        <p:spPr>
          <a:xfrm>
            <a:off x="8911688" y="2702629"/>
            <a:ext cx="2287356" cy="116955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dirty="0"/>
              <a:t>Main Criteria:</a:t>
            </a:r>
          </a:p>
          <a:p>
            <a:r>
              <a:rPr lang="en-US" sz="1400" b="1" dirty="0"/>
              <a:t>-Assessment  by PDI</a:t>
            </a:r>
          </a:p>
          <a:p>
            <a:r>
              <a:rPr lang="en-US" sz="1400" b="1" dirty="0"/>
              <a:t>-School</a:t>
            </a:r>
          </a:p>
          <a:p>
            <a:r>
              <a:rPr lang="en-US" sz="1400" b="1" dirty="0"/>
              <a:t>-Experience</a:t>
            </a:r>
          </a:p>
          <a:p>
            <a:r>
              <a:rPr lang="en-US" sz="1400" b="1" dirty="0"/>
              <a:t>-Salary</a:t>
            </a:r>
          </a:p>
        </p:txBody>
      </p:sp>
    </p:spTree>
    <p:extLst>
      <p:ext uri="{BB962C8B-B14F-4D97-AF65-F5344CB8AC3E}">
        <p14:creationId xmlns:p14="http://schemas.microsoft.com/office/powerpoint/2010/main" val="42233199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3"/>
          <p:cNvSpPr/>
          <p:nvPr/>
        </p:nvSpPr>
        <p:spPr>
          <a:xfrm rot="2700000" flipV="1">
            <a:off x="9750013" y="-719946"/>
            <a:ext cx="1516601" cy="2336227"/>
          </a:xfrm>
          <a:custGeom>
            <a:avLst/>
            <a:gdLst/>
            <a:ahLst/>
            <a:cxnLst/>
            <a:rect l="l" t="t" r="r" b="b"/>
            <a:pathLst>
              <a:path w="2274901" h="3504340">
                <a:moveTo>
                  <a:pt x="0" y="3504341"/>
                </a:moveTo>
                <a:lnTo>
                  <a:pt x="2274901" y="3504341"/>
                </a:lnTo>
                <a:lnTo>
                  <a:pt x="2274901" y="0"/>
                </a:lnTo>
                <a:lnTo>
                  <a:pt x="0" y="0"/>
                </a:lnTo>
                <a:lnTo>
                  <a:pt x="0" y="3504341"/>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sz="933"/>
          </a:p>
        </p:txBody>
      </p:sp>
      <p:sp>
        <p:nvSpPr>
          <p:cNvPr id="31" name="Flowchart: Alternate Process 30"/>
          <p:cNvSpPr/>
          <p:nvPr/>
        </p:nvSpPr>
        <p:spPr>
          <a:xfrm>
            <a:off x="66261" y="702314"/>
            <a:ext cx="2964933" cy="1479010"/>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PH" sz="2000" b="1" dirty="0">
              <a:solidFill>
                <a:srgbClr val="002060"/>
              </a:solidFill>
              <a:latin typeface="Arial" panose="020B0604020202020204" pitchFamily="34" charset="0"/>
              <a:cs typeface="Arial" panose="020B0604020202020204" pitchFamily="34" charset="0"/>
            </a:endParaRPr>
          </a:p>
          <a:p>
            <a:pPr algn="ctr"/>
            <a:r>
              <a:rPr lang="en-PH" sz="2400" b="1" dirty="0">
                <a:solidFill>
                  <a:srgbClr val="002060"/>
                </a:solidFill>
                <a:latin typeface="Arial" panose="020B0604020202020204" pitchFamily="34" charset="0"/>
                <a:cs typeface="Arial" panose="020B0604020202020204" pitchFamily="34" charset="0"/>
              </a:rPr>
              <a:t>RECRUITMENT</a:t>
            </a:r>
          </a:p>
          <a:p>
            <a:pPr algn="ctr"/>
            <a:r>
              <a:rPr lang="en-PH" sz="1400" dirty="0">
                <a:solidFill>
                  <a:schemeClr val="tx1"/>
                </a:solidFill>
                <a:latin typeface="Arial" panose="020B0604020202020204" pitchFamily="34" charset="0"/>
                <a:cs typeface="Arial" panose="020B0604020202020204" pitchFamily="34" charset="0"/>
              </a:rPr>
              <a:t>STATUS: </a:t>
            </a:r>
            <a:r>
              <a:rPr lang="en-PH" sz="1400" b="1" dirty="0">
                <a:solidFill>
                  <a:schemeClr val="tx1"/>
                </a:solidFill>
                <a:latin typeface="Arial" panose="020B0604020202020204" pitchFamily="34" charset="0"/>
                <a:cs typeface="Arial" panose="020B0604020202020204" pitchFamily="34" charset="0"/>
              </a:rPr>
              <a:t>Ongoing</a:t>
            </a:r>
          </a:p>
          <a:p>
            <a:pPr algn="ctr"/>
            <a:r>
              <a:rPr lang="en-PH" sz="1400" dirty="0">
                <a:solidFill>
                  <a:schemeClr val="tx1"/>
                </a:solidFill>
                <a:latin typeface="Arial" panose="020B0604020202020204" pitchFamily="34" charset="0"/>
                <a:cs typeface="Arial" panose="020B0604020202020204" pitchFamily="34" charset="0"/>
              </a:rPr>
              <a:t>TARGET DATE: </a:t>
            </a:r>
            <a:r>
              <a:rPr lang="en-PH" sz="1400" b="1" dirty="0">
                <a:solidFill>
                  <a:schemeClr val="tx1"/>
                </a:solidFill>
                <a:latin typeface="Arial" panose="020B0604020202020204" pitchFamily="34" charset="0"/>
                <a:cs typeface="Arial" panose="020B0604020202020204" pitchFamily="34" charset="0"/>
              </a:rPr>
              <a:t>Nov. 6, 2024</a:t>
            </a:r>
            <a:endParaRPr lang="en-PH" sz="2000" b="1" dirty="0">
              <a:solidFill>
                <a:srgbClr val="002060"/>
              </a:solidFill>
              <a:latin typeface="Arial" panose="020B0604020202020204" pitchFamily="34" charset="0"/>
              <a:cs typeface="Arial" panose="020B0604020202020204" pitchFamily="34" charset="0"/>
            </a:endParaRPr>
          </a:p>
        </p:txBody>
      </p:sp>
      <p:sp>
        <p:nvSpPr>
          <p:cNvPr id="47" name="Flowchart: Alternate Process 46"/>
          <p:cNvSpPr/>
          <p:nvPr/>
        </p:nvSpPr>
        <p:spPr>
          <a:xfrm>
            <a:off x="66260" y="2194576"/>
            <a:ext cx="2964934" cy="4148973"/>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PH" sz="1600" b="1" u="sng" dirty="0">
                <a:solidFill>
                  <a:srgbClr val="002060"/>
                </a:solidFill>
                <a:latin typeface="Arial" panose="020B0604020202020204" pitchFamily="34" charset="0"/>
                <a:cs typeface="Arial" panose="020B0604020202020204" pitchFamily="34" charset="0"/>
              </a:rPr>
              <a:t>Problem Statement: </a:t>
            </a:r>
          </a:p>
          <a:p>
            <a:r>
              <a:rPr lang="en-US" sz="1600" dirty="0">
                <a:solidFill>
                  <a:schemeClr val="tx1"/>
                </a:solidFill>
                <a:latin typeface="Arial" panose="020B0604020202020204" pitchFamily="34" charset="0"/>
                <a:cs typeface="Arial" panose="020B0604020202020204" pitchFamily="34" charset="0"/>
              </a:rPr>
              <a:t>More than 10 delayed MRFs and need for better quality of hires</a:t>
            </a:r>
            <a:endParaRPr lang="en-PH" sz="1600" dirty="0">
              <a:solidFill>
                <a:schemeClr val="tx1"/>
              </a:solidFill>
              <a:latin typeface="Arial" panose="020B0604020202020204" pitchFamily="34" charset="0"/>
              <a:cs typeface="Arial" panose="020B0604020202020204" pitchFamily="34" charset="0"/>
            </a:endParaRPr>
          </a:p>
          <a:p>
            <a:r>
              <a:rPr lang="en-PH" sz="1600" b="1" u="sng" dirty="0">
                <a:solidFill>
                  <a:srgbClr val="002060"/>
                </a:solidFill>
                <a:latin typeface="Arial" panose="020B0604020202020204" pitchFamily="34" charset="0"/>
                <a:cs typeface="Arial" panose="020B0604020202020204" pitchFamily="34" charset="0"/>
              </a:rPr>
              <a:t>Objective:</a:t>
            </a:r>
          </a:p>
          <a:p>
            <a:pPr marL="285750"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Reduce delayed MRFs to less than five (5)</a:t>
            </a:r>
          </a:p>
          <a:p>
            <a:pPr marL="285750"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Improve quality of hires</a:t>
            </a:r>
          </a:p>
          <a:p>
            <a:r>
              <a:rPr lang="en-PH" sz="1600" b="1" u="sng" dirty="0">
                <a:solidFill>
                  <a:srgbClr val="002060"/>
                </a:solidFill>
                <a:latin typeface="Arial" panose="020B0604020202020204" pitchFamily="34" charset="0"/>
                <a:cs typeface="Arial" panose="020B0604020202020204" pitchFamily="34" charset="0"/>
              </a:rPr>
              <a:t>Activities:</a:t>
            </a:r>
          </a:p>
          <a:p>
            <a:r>
              <a:rPr lang="en-US" sz="1600" dirty="0">
                <a:solidFill>
                  <a:schemeClr val="tx1"/>
                </a:solidFill>
                <a:latin typeface="Arial" panose="020B0604020202020204" pitchFamily="34" charset="0"/>
                <a:cs typeface="Arial" panose="020B0604020202020204" pitchFamily="34" charset="0"/>
              </a:rPr>
              <a:t>1. Close collaboration with Hiring Managers to ensure quality of candidates </a:t>
            </a:r>
          </a:p>
          <a:p>
            <a:r>
              <a:rPr lang="en-US" sz="1600" dirty="0">
                <a:solidFill>
                  <a:schemeClr val="tx1"/>
                </a:solidFill>
                <a:latin typeface="Arial" panose="020B0604020202020204" pitchFamily="34" charset="0"/>
                <a:cs typeface="Arial" panose="020B0604020202020204" pitchFamily="34" charset="0"/>
              </a:rPr>
              <a:t>2. Maximize People Dynamics (online assessment) to filter candidates</a:t>
            </a:r>
          </a:p>
        </p:txBody>
      </p:sp>
      <p:sp>
        <p:nvSpPr>
          <p:cNvPr id="48" name="Flowchart: Alternate Process 47"/>
          <p:cNvSpPr/>
          <p:nvPr/>
        </p:nvSpPr>
        <p:spPr>
          <a:xfrm>
            <a:off x="3074503" y="710837"/>
            <a:ext cx="2964934" cy="1479010"/>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PH" sz="2400" b="1" dirty="0">
                <a:solidFill>
                  <a:srgbClr val="002060"/>
                </a:solidFill>
                <a:latin typeface="Arial" panose="020B0604020202020204" pitchFamily="34" charset="0"/>
                <a:cs typeface="Arial" panose="020B0604020202020204" pitchFamily="34" charset="0"/>
              </a:rPr>
              <a:t> EMPLOYEE BENEFITS</a:t>
            </a:r>
          </a:p>
          <a:p>
            <a:pPr algn="ctr"/>
            <a:r>
              <a:rPr lang="en-PH" sz="1400" dirty="0">
                <a:solidFill>
                  <a:schemeClr val="tx1"/>
                </a:solidFill>
                <a:latin typeface="Arial" panose="020B0604020202020204" pitchFamily="34" charset="0"/>
                <a:cs typeface="Arial" panose="020B0604020202020204" pitchFamily="34" charset="0"/>
              </a:rPr>
              <a:t>STATUS: </a:t>
            </a:r>
            <a:r>
              <a:rPr lang="en-PH" sz="1400" b="1" dirty="0">
                <a:solidFill>
                  <a:schemeClr val="tx1"/>
                </a:solidFill>
                <a:latin typeface="Arial" panose="020B0604020202020204" pitchFamily="34" charset="0"/>
                <a:cs typeface="Arial" panose="020B0604020202020204" pitchFamily="34" charset="0"/>
              </a:rPr>
              <a:t>Ongoing</a:t>
            </a:r>
          </a:p>
          <a:p>
            <a:pPr algn="ctr"/>
            <a:r>
              <a:rPr lang="en-PH" sz="1400" dirty="0">
                <a:solidFill>
                  <a:schemeClr val="tx1"/>
                </a:solidFill>
                <a:latin typeface="Arial" panose="020B0604020202020204" pitchFamily="34" charset="0"/>
                <a:cs typeface="Arial" panose="020B0604020202020204" pitchFamily="34" charset="0"/>
              </a:rPr>
              <a:t>TARGET DATE: </a:t>
            </a:r>
            <a:r>
              <a:rPr lang="en-PH" sz="1400" b="1" dirty="0">
                <a:solidFill>
                  <a:schemeClr val="tx1"/>
                </a:solidFill>
                <a:latin typeface="Arial" panose="020B0604020202020204" pitchFamily="34" charset="0"/>
                <a:cs typeface="Arial" panose="020B0604020202020204" pitchFamily="34" charset="0"/>
              </a:rPr>
              <a:t>Nov. 8, 2024</a:t>
            </a:r>
          </a:p>
        </p:txBody>
      </p:sp>
      <p:sp>
        <p:nvSpPr>
          <p:cNvPr id="49" name="Flowchart: Alternate Process 48"/>
          <p:cNvSpPr/>
          <p:nvPr/>
        </p:nvSpPr>
        <p:spPr>
          <a:xfrm>
            <a:off x="3074503" y="2203099"/>
            <a:ext cx="2964934" cy="4148973"/>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PH" sz="1600" b="1" u="sng" dirty="0">
                <a:solidFill>
                  <a:srgbClr val="002060"/>
                </a:solidFill>
                <a:latin typeface="Arial" panose="020B0604020202020204" pitchFamily="34" charset="0"/>
                <a:cs typeface="Arial" panose="020B0604020202020204" pitchFamily="34" charset="0"/>
              </a:rPr>
              <a:t>Problem Statement: </a:t>
            </a:r>
            <a:r>
              <a:rPr lang="en-PH" sz="1600" b="1" dirty="0">
                <a:solidFill>
                  <a:schemeClr val="tx1"/>
                </a:solidFill>
                <a:latin typeface="Arial" panose="020B0604020202020204" pitchFamily="34" charset="0"/>
                <a:cs typeface="Arial" panose="020B0604020202020204" pitchFamily="34" charset="0"/>
              </a:rPr>
              <a:t> </a:t>
            </a:r>
          </a:p>
          <a:p>
            <a:r>
              <a:rPr lang="en-PH" sz="1600" dirty="0">
                <a:solidFill>
                  <a:schemeClr val="tx1"/>
                </a:solidFill>
                <a:latin typeface="Arial" panose="020B0604020202020204" pitchFamily="34" charset="0"/>
                <a:cs typeface="Arial" panose="020B0604020202020204" pitchFamily="34" charset="0"/>
              </a:rPr>
              <a:t>FMD handles documentation which is inconsistent and not streamlined</a:t>
            </a:r>
          </a:p>
          <a:p>
            <a:r>
              <a:rPr lang="en-PH" sz="1600" b="1" u="sng" dirty="0">
                <a:solidFill>
                  <a:srgbClr val="002060"/>
                </a:solidFill>
                <a:latin typeface="Arial" panose="020B0604020202020204" pitchFamily="34" charset="0"/>
                <a:cs typeface="Arial" panose="020B0604020202020204" pitchFamily="34" charset="0"/>
              </a:rPr>
              <a:t>Objective:</a:t>
            </a:r>
          </a:p>
          <a:p>
            <a:pPr marL="285750" lvl="1" indent="-285750">
              <a:buFont typeface="Arial" panose="020B0604020202020204" pitchFamily="34" charset="0"/>
              <a:buChar char="•"/>
            </a:pPr>
            <a:r>
              <a:rPr lang="en-PH" sz="1600" dirty="0">
                <a:solidFill>
                  <a:schemeClr val="tx1"/>
                </a:solidFill>
                <a:latin typeface="Arial" panose="020B0604020202020204" pitchFamily="34" charset="0"/>
                <a:cs typeface="Arial" panose="020B0604020202020204" pitchFamily="34" charset="0"/>
              </a:rPr>
              <a:t>Improved process and clear guidelines</a:t>
            </a:r>
          </a:p>
          <a:p>
            <a:r>
              <a:rPr lang="en-PH" sz="1600" b="1" u="sng" dirty="0">
                <a:solidFill>
                  <a:srgbClr val="002060"/>
                </a:solidFill>
                <a:latin typeface="Arial" panose="020B0604020202020204" pitchFamily="34" charset="0"/>
                <a:cs typeface="Arial" panose="020B0604020202020204" pitchFamily="34" charset="0"/>
              </a:rPr>
              <a:t>Activities:</a:t>
            </a:r>
          </a:p>
          <a:p>
            <a:r>
              <a:rPr lang="en-PH" sz="1600" dirty="0">
                <a:solidFill>
                  <a:schemeClr val="tx1"/>
                </a:solidFill>
                <a:latin typeface="Arial" panose="020B0604020202020204" pitchFamily="34" charset="0"/>
                <a:cs typeface="Arial" panose="020B0604020202020204" pitchFamily="34" charset="0"/>
              </a:rPr>
              <a:t>1. </a:t>
            </a:r>
            <a:r>
              <a:rPr lang="en-US" sz="1600" dirty="0">
                <a:solidFill>
                  <a:schemeClr val="tx1"/>
                </a:solidFill>
                <a:latin typeface="Arial" panose="020B0604020202020204" pitchFamily="34" charset="0"/>
                <a:cs typeface="Arial" panose="020B0604020202020204" pitchFamily="34" charset="0"/>
              </a:rPr>
              <a:t>Revision of policy on loans with BPD</a:t>
            </a:r>
          </a:p>
        </p:txBody>
      </p:sp>
      <p:sp>
        <p:nvSpPr>
          <p:cNvPr id="51" name="Flowchart: Alternate Process 50"/>
          <p:cNvSpPr/>
          <p:nvPr/>
        </p:nvSpPr>
        <p:spPr>
          <a:xfrm>
            <a:off x="6082653" y="710837"/>
            <a:ext cx="2991532" cy="1479010"/>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PH" sz="2400" b="1" dirty="0">
                <a:solidFill>
                  <a:srgbClr val="002060"/>
                </a:solidFill>
                <a:latin typeface="Arial" panose="020B0604020202020204" pitchFamily="34" charset="0"/>
                <a:cs typeface="Arial" panose="020B0604020202020204" pitchFamily="34" charset="0"/>
              </a:rPr>
              <a:t>    ATTENDANCE</a:t>
            </a:r>
          </a:p>
          <a:p>
            <a:pPr algn="ctr"/>
            <a:r>
              <a:rPr lang="en-PH" sz="1400" dirty="0">
                <a:solidFill>
                  <a:schemeClr val="tx1"/>
                </a:solidFill>
                <a:latin typeface="Arial" panose="020B0604020202020204" pitchFamily="34" charset="0"/>
                <a:cs typeface="Arial" panose="020B0604020202020204" pitchFamily="34" charset="0"/>
              </a:rPr>
              <a:t>STATUS: </a:t>
            </a:r>
            <a:r>
              <a:rPr lang="en-PH" sz="1400" b="1" dirty="0">
                <a:solidFill>
                  <a:schemeClr val="tx1"/>
                </a:solidFill>
                <a:latin typeface="Arial" panose="020B0604020202020204" pitchFamily="34" charset="0"/>
                <a:cs typeface="Arial" panose="020B0604020202020204" pitchFamily="34" charset="0"/>
              </a:rPr>
              <a:t>Ongoing</a:t>
            </a:r>
          </a:p>
          <a:p>
            <a:pPr algn="ctr"/>
            <a:r>
              <a:rPr lang="en-PH" sz="1400" dirty="0">
                <a:solidFill>
                  <a:schemeClr val="tx1"/>
                </a:solidFill>
                <a:latin typeface="Arial" panose="020B0604020202020204" pitchFamily="34" charset="0"/>
                <a:cs typeface="Arial" panose="020B0604020202020204" pitchFamily="34" charset="0"/>
              </a:rPr>
              <a:t>TARGET DATE: </a:t>
            </a:r>
            <a:r>
              <a:rPr lang="en-PH" sz="1400" b="1" dirty="0">
                <a:solidFill>
                  <a:schemeClr val="tx1"/>
                </a:solidFill>
                <a:latin typeface="Arial" panose="020B0604020202020204" pitchFamily="34" charset="0"/>
                <a:cs typeface="Arial" panose="020B0604020202020204" pitchFamily="34" charset="0"/>
              </a:rPr>
              <a:t>Nov. 4, 2024</a:t>
            </a:r>
          </a:p>
        </p:txBody>
      </p:sp>
      <p:sp>
        <p:nvSpPr>
          <p:cNvPr id="52" name="Flowchart: Alternate Process 51"/>
          <p:cNvSpPr/>
          <p:nvPr/>
        </p:nvSpPr>
        <p:spPr>
          <a:xfrm>
            <a:off x="6069401" y="2203099"/>
            <a:ext cx="3020170" cy="4148973"/>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550" b="1" u="sng" dirty="0">
                <a:solidFill>
                  <a:srgbClr val="002060"/>
                </a:solidFill>
                <a:latin typeface="Arial" panose="020B0604020202020204" pitchFamily="34" charset="0"/>
                <a:cs typeface="Arial" panose="020B0604020202020204" pitchFamily="34" charset="0"/>
              </a:rPr>
              <a:t>Problem Statement:</a:t>
            </a:r>
          </a:p>
          <a:p>
            <a:r>
              <a:rPr lang="en-US" sz="1550" dirty="0">
                <a:solidFill>
                  <a:schemeClr val="tx1"/>
                </a:solidFill>
                <a:latin typeface="Arial" panose="020B0604020202020204" pitchFamily="34" charset="0"/>
                <a:cs typeface="Arial" panose="020B0604020202020204" pitchFamily="34" charset="0"/>
              </a:rPr>
              <a:t>Increased number of employees incurring habitual tardiness in a month (target: not more than 3 times in a month)</a:t>
            </a:r>
          </a:p>
          <a:p>
            <a:r>
              <a:rPr lang="en-US" sz="1550" b="1" u="sng" dirty="0">
                <a:solidFill>
                  <a:srgbClr val="002060"/>
                </a:solidFill>
                <a:latin typeface="Arial" panose="020B0604020202020204" pitchFamily="34" charset="0"/>
                <a:cs typeface="Arial" panose="020B0604020202020204" pitchFamily="34" charset="0"/>
              </a:rPr>
              <a:t>Objective:</a:t>
            </a:r>
          </a:p>
          <a:p>
            <a:r>
              <a:rPr lang="en-US" sz="1550" dirty="0">
                <a:solidFill>
                  <a:schemeClr val="tx1"/>
                </a:solidFill>
                <a:latin typeface="Arial" panose="020B0604020202020204" pitchFamily="34" charset="0"/>
                <a:cs typeface="Arial" panose="020B0604020202020204" pitchFamily="34" charset="0"/>
              </a:rPr>
              <a:t>Reduced instances employee tardiness per month</a:t>
            </a:r>
          </a:p>
          <a:p>
            <a:r>
              <a:rPr lang="en-US" sz="1550" b="1" u="sng" dirty="0">
                <a:solidFill>
                  <a:srgbClr val="002060"/>
                </a:solidFill>
                <a:latin typeface="Arial" panose="020B0604020202020204" pitchFamily="34" charset="0"/>
                <a:cs typeface="Arial" panose="020B0604020202020204" pitchFamily="34" charset="0"/>
              </a:rPr>
              <a:t>Activities:</a:t>
            </a:r>
          </a:p>
          <a:p>
            <a:r>
              <a:rPr lang="en-US" sz="1550" dirty="0">
                <a:solidFill>
                  <a:schemeClr val="tx1"/>
                </a:solidFill>
                <a:latin typeface="Arial" panose="020B0604020202020204" pitchFamily="34" charset="0"/>
                <a:cs typeface="Arial" panose="020B0604020202020204" pitchFamily="34" charset="0"/>
              </a:rPr>
              <a:t>1. More timely attendance reporting for close monitoring</a:t>
            </a:r>
          </a:p>
          <a:p>
            <a:r>
              <a:rPr lang="en-US" sz="1550" dirty="0">
                <a:solidFill>
                  <a:schemeClr val="tx1"/>
                </a:solidFill>
                <a:latin typeface="Arial" panose="020B0604020202020204" pitchFamily="34" charset="0"/>
                <a:cs typeface="Arial" panose="020B0604020202020204" pitchFamily="34" charset="0"/>
              </a:rPr>
              <a:t>2. Consistent and prompt issuance of NTEs and NODs</a:t>
            </a:r>
          </a:p>
        </p:txBody>
      </p:sp>
      <p:sp>
        <p:nvSpPr>
          <p:cNvPr id="59" name="Flowchart: Alternate Process 58"/>
          <p:cNvSpPr/>
          <p:nvPr/>
        </p:nvSpPr>
        <p:spPr>
          <a:xfrm>
            <a:off x="9116883" y="724089"/>
            <a:ext cx="3014657" cy="1479010"/>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PH" sz="2000" b="1" dirty="0">
                <a:solidFill>
                  <a:srgbClr val="002060"/>
                </a:solidFill>
                <a:latin typeface="Arial" panose="020B0604020202020204" pitchFamily="34" charset="0"/>
                <a:cs typeface="Arial" panose="020B0604020202020204" pitchFamily="34" charset="0"/>
              </a:rPr>
              <a:t>  </a:t>
            </a:r>
            <a:r>
              <a:rPr lang="en-PH" sz="2200" b="1" dirty="0">
                <a:solidFill>
                  <a:srgbClr val="002060"/>
                </a:solidFill>
                <a:latin typeface="Arial" panose="020B0604020202020204" pitchFamily="34" charset="0"/>
                <a:cs typeface="Arial" panose="020B0604020202020204" pitchFamily="34" charset="0"/>
              </a:rPr>
              <a:t>ORGANIZATIONAL   DEVELOPMENT</a:t>
            </a:r>
          </a:p>
          <a:p>
            <a:pPr algn="ctr"/>
            <a:r>
              <a:rPr lang="en-PH" sz="1400" dirty="0">
                <a:solidFill>
                  <a:schemeClr val="tx1"/>
                </a:solidFill>
                <a:latin typeface="Arial" panose="020B0604020202020204" pitchFamily="34" charset="0"/>
                <a:cs typeface="Arial" panose="020B0604020202020204" pitchFamily="34" charset="0"/>
              </a:rPr>
              <a:t>STATUS: </a:t>
            </a:r>
            <a:r>
              <a:rPr lang="en-PH" sz="1400" b="1" dirty="0">
                <a:solidFill>
                  <a:schemeClr val="tx1"/>
                </a:solidFill>
                <a:latin typeface="Arial" panose="020B0604020202020204" pitchFamily="34" charset="0"/>
                <a:cs typeface="Arial" panose="020B0604020202020204" pitchFamily="34" charset="0"/>
              </a:rPr>
              <a:t>Ongoing</a:t>
            </a:r>
          </a:p>
          <a:p>
            <a:pPr algn="ctr"/>
            <a:r>
              <a:rPr lang="en-PH" sz="1400" dirty="0">
                <a:solidFill>
                  <a:schemeClr val="tx1"/>
                </a:solidFill>
                <a:latin typeface="Arial" panose="020B0604020202020204" pitchFamily="34" charset="0"/>
                <a:cs typeface="Arial" panose="020B0604020202020204" pitchFamily="34" charset="0"/>
              </a:rPr>
              <a:t>TARGET DATE: </a:t>
            </a:r>
            <a:r>
              <a:rPr lang="en-PH" sz="1400" b="1" dirty="0">
                <a:solidFill>
                  <a:schemeClr val="tx1"/>
                </a:solidFill>
                <a:latin typeface="Arial" panose="020B0604020202020204" pitchFamily="34" charset="0"/>
                <a:cs typeface="Arial" panose="020B0604020202020204" pitchFamily="34" charset="0"/>
              </a:rPr>
              <a:t>Dec. 5, 2024</a:t>
            </a:r>
          </a:p>
        </p:txBody>
      </p:sp>
      <p:sp>
        <p:nvSpPr>
          <p:cNvPr id="60" name="Flowchart: Alternate Process 59"/>
          <p:cNvSpPr/>
          <p:nvPr/>
        </p:nvSpPr>
        <p:spPr>
          <a:xfrm>
            <a:off x="9116883" y="2216351"/>
            <a:ext cx="3020170" cy="4148973"/>
          </a:xfrm>
          <a:prstGeom prst="flowChartAlternateProcess">
            <a:avLst/>
          </a:prstGeom>
          <a:solidFill>
            <a:srgbClr val="25C6E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u="sng" dirty="0">
                <a:solidFill>
                  <a:srgbClr val="002060"/>
                </a:solidFill>
                <a:latin typeface="Arial" panose="020B0604020202020204" pitchFamily="34" charset="0"/>
                <a:cs typeface="Arial" panose="020B0604020202020204" pitchFamily="34" charset="0"/>
              </a:rPr>
              <a:t>Problem Statement:</a:t>
            </a:r>
          </a:p>
          <a:p>
            <a:r>
              <a:rPr lang="en-US" sz="1600" dirty="0">
                <a:solidFill>
                  <a:schemeClr val="tx1"/>
                </a:solidFill>
                <a:latin typeface="Arial" panose="020B0604020202020204" pitchFamily="34" charset="0"/>
                <a:cs typeface="Arial" panose="020B0604020202020204" pitchFamily="34" charset="0"/>
              </a:rPr>
              <a:t>High turn over and low employee morale</a:t>
            </a:r>
          </a:p>
          <a:p>
            <a:r>
              <a:rPr lang="en-US" sz="1600" b="1" u="sng" dirty="0">
                <a:solidFill>
                  <a:srgbClr val="002060"/>
                </a:solidFill>
                <a:latin typeface="Arial" panose="020B0604020202020204" pitchFamily="34" charset="0"/>
                <a:cs typeface="Arial" panose="020B0604020202020204" pitchFamily="34" charset="0"/>
              </a:rPr>
              <a:t>Objective:</a:t>
            </a:r>
          </a:p>
          <a:p>
            <a:r>
              <a:rPr lang="en-US" sz="1600" dirty="0">
                <a:solidFill>
                  <a:schemeClr val="tx1"/>
                </a:solidFill>
                <a:latin typeface="Arial" panose="020B0604020202020204" pitchFamily="34" charset="0"/>
                <a:cs typeface="Arial" panose="020B0604020202020204" pitchFamily="34" charset="0"/>
              </a:rPr>
              <a:t>Reduced attrition rate </a:t>
            </a:r>
          </a:p>
          <a:p>
            <a:r>
              <a:rPr lang="en-US" sz="1600" b="1" u="sng" dirty="0">
                <a:solidFill>
                  <a:srgbClr val="002060"/>
                </a:solidFill>
                <a:latin typeface="Arial" panose="020B0604020202020204" pitchFamily="34" charset="0"/>
                <a:cs typeface="Arial" panose="020B0604020202020204" pitchFamily="34" charset="0"/>
              </a:rPr>
              <a:t>Activities:</a:t>
            </a:r>
          </a:p>
          <a:p>
            <a:r>
              <a:rPr lang="en-US" sz="1600" dirty="0">
                <a:solidFill>
                  <a:schemeClr val="tx1"/>
                </a:solidFill>
                <a:latin typeface="Arial" panose="020B0604020202020204" pitchFamily="34" charset="0"/>
                <a:cs typeface="Arial" panose="020B0604020202020204" pitchFamily="34" charset="0"/>
              </a:rPr>
              <a:t>1. Revisit 13-point Corporate Engagement Plan </a:t>
            </a:r>
          </a:p>
          <a:p>
            <a:pPr marL="285750" indent="-285750">
              <a:buFont typeface="Courier New" panose="02070309020205020404" pitchFamily="49" charset="0"/>
              <a:buChar char="o"/>
            </a:pPr>
            <a:r>
              <a:rPr lang="en-US" sz="1600" dirty="0">
                <a:solidFill>
                  <a:schemeClr val="tx1"/>
                </a:solidFill>
                <a:latin typeface="Arial" panose="020B0604020202020204" pitchFamily="34" charset="0"/>
                <a:cs typeface="Arial" panose="020B0604020202020204" pitchFamily="34" charset="0"/>
              </a:rPr>
              <a:t>Emergency Response Program (Nov. 29)</a:t>
            </a:r>
          </a:p>
          <a:p>
            <a:pPr marL="285750" indent="-285750">
              <a:buFont typeface="Courier New" panose="02070309020205020404" pitchFamily="49" charset="0"/>
              <a:buChar char="o"/>
            </a:pPr>
            <a:r>
              <a:rPr lang="en-US" sz="1600" dirty="0">
                <a:solidFill>
                  <a:schemeClr val="tx1"/>
                </a:solidFill>
                <a:latin typeface="Arial" panose="020B0604020202020204" pitchFamily="34" charset="0"/>
                <a:cs typeface="Arial" panose="020B0604020202020204" pitchFamily="34" charset="0"/>
              </a:rPr>
              <a:t>Wellness Programs, APE (Dec. 2) </a:t>
            </a:r>
          </a:p>
          <a:p>
            <a:r>
              <a:rPr lang="en-US" sz="1600" dirty="0">
                <a:solidFill>
                  <a:schemeClr val="tx1"/>
                </a:solidFill>
                <a:latin typeface="Arial" panose="020B0604020202020204" pitchFamily="34" charset="0"/>
                <a:cs typeface="Arial" panose="020B0604020202020204" pitchFamily="34" charset="0"/>
              </a:rPr>
              <a:t>2. Strengthen Employer Branding (Nov. 8)</a:t>
            </a:r>
          </a:p>
        </p:txBody>
      </p:sp>
      <p:sp>
        <p:nvSpPr>
          <p:cNvPr id="70" name="Chevron 69"/>
          <p:cNvSpPr/>
          <p:nvPr/>
        </p:nvSpPr>
        <p:spPr>
          <a:xfrm>
            <a:off x="328389" y="89705"/>
            <a:ext cx="7972929" cy="525056"/>
          </a:xfrm>
          <a:prstGeom prst="chevron">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tx1"/>
              </a:solidFill>
            </a:endParaRPr>
          </a:p>
        </p:txBody>
      </p:sp>
      <p:sp>
        <p:nvSpPr>
          <p:cNvPr id="34" name="TextBox 34"/>
          <p:cNvSpPr txBox="1"/>
          <p:nvPr/>
        </p:nvSpPr>
        <p:spPr>
          <a:xfrm>
            <a:off x="635205" y="236351"/>
            <a:ext cx="7836441" cy="386068"/>
          </a:xfrm>
          <a:prstGeom prst="rect">
            <a:avLst/>
          </a:prstGeom>
        </p:spPr>
        <p:txBody>
          <a:bodyPr wrap="square" lIns="0" tIns="0" rIns="0" bIns="0" rtlCol="0" anchor="t">
            <a:spAutoFit/>
          </a:bodyPr>
          <a:lstStyle/>
          <a:p>
            <a:pPr>
              <a:lnSpc>
                <a:spcPts val="2777"/>
              </a:lnSpc>
            </a:pPr>
            <a:r>
              <a:rPr lang="en-US" sz="4000" b="1" dirty="0">
                <a:solidFill>
                  <a:srgbClr val="FEFCFC"/>
                </a:solidFill>
                <a:latin typeface="Arial" panose="020B0604020202020204" pitchFamily="34" charset="0"/>
                <a:cs typeface="Arial" panose="020B0604020202020204" pitchFamily="34" charset="0"/>
              </a:rPr>
              <a:t>ONGOING PROJECTS FOR Q4</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60" y="689062"/>
            <a:ext cx="497275" cy="497275"/>
          </a:xfrm>
          <a:prstGeom prst="rect">
            <a:avLst/>
          </a:prstGeom>
          <a:noFill/>
          <a:ln>
            <a:no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3892" y="709495"/>
            <a:ext cx="496800" cy="496800"/>
          </a:xfrm>
          <a:prstGeom prst="rect">
            <a:avLst/>
          </a:prstGeom>
          <a:noFill/>
          <a:ln>
            <a:noFill/>
          </a:ln>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2445" y="708153"/>
            <a:ext cx="496800" cy="496800"/>
          </a:xfrm>
          <a:prstGeom prst="rect">
            <a:avLst/>
          </a:prstGeom>
          <a:noFill/>
          <a:ln>
            <a:noFill/>
          </a:ln>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50030" y="715123"/>
            <a:ext cx="496800" cy="496800"/>
          </a:xfrm>
          <a:prstGeom prst="rect">
            <a:avLst/>
          </a:prstGeom>
          <a:noFill/>
          <a:ln>
            <a:noFill/>
          </a:ln>
        </p:spPr>
      </p:pic>
    </p:spTree>
    <p:extLst>
      <p:ext uri="{BB962C8B-B14F-4D97-AF65-F5344CB8AC3E}">
        <p14:creationId xmlns:p14="http://schemas.microsoft.com/office/powerpoint/2010/main" val="3358625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13"/>
          <p:cNvSpPr>
            <a:spLocks noGrp="1"/>
          </p:cNvSpPr>
          <p:nvPr>
            <p:ph type="subTitle" idx="1"/>
          </p:nvPr>
        </p:nvSpPr>
        <p:spPr/>
        <p:txBody>
          <a:bodyPr/>
          <a:lstStyle/>
          <a:p>
            <a:endParaRPr lang="en-US"/>
          </a:p>
        </p:txBody>
      </p:sp>
      <p:sp>
        <p:nvSpPr>
          <p:cNvPr id="15" name="Title 14"/>
          <p:cNvSpPr>
            <a:spLocks noGrp="1"/>
          </p:cNvSpPr>
          <p:nvPr>
            <p:ph type="ctrTitle"/>
          </p:nvPr>
        </p:nvSpPr>
        <p:spPr/>
        <p:txBody>
          <a:bodyPr/>
          <a:lstStyle/>
          <a:p>
            <a:endParaRPr lang="en-US" dirty="0"/>
          </a:p>
        </p:txBody>
      </p:sp>
      <p:sp>
        <p:nvSpPr>
          <p:cNvPr id="37"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xmlns="" val="1"/>
              </a:ext>
            </a:extLst>
          </p:cNvPr>
          <p:cNvSpPr>
            <a:spLocks noChangeAspect="1"/>
          </p:cNvSpPr>
          <p:nvPr/>
        </p:nvSpPr>
        <p:spPr bwMode="auto">
          <a:xfrm>
            <a:off x="8192890" y="415591"/>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pic>
        <p:nvPicPr>
          <p:cNvPr id="39" name="Picture Placeholder 3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37" b="1637"/>
          <a:stretch>
            <a:fillRect/>
          </a:stretch>
        </p:blipFill>
        <p:spPr/>
      </p:pic>
      <p:sp>
        <p:nvSpPr>
          <p:cNvPr id="40" name="TextBox 39">
            <a:extLst>
              <a:ext uri="{FF2B5EF4-FFF2-40B4-BE49-F238E27FC236}">
                <a16:creationId xmlns:a16="http://schemas.microsoft.com/office/drawing/2014/main" id="{7EF238CB-AB58-4787-8F9C-A1C16929A2FA}"/>
              </a:ext>
              <a:ext uri="{C183D7F6-B498-43B3-948B-1728B52AA6E4}">
                <adec:decorative xmlns:adec="http://schemas.microsoft.com/office/drawing/2017/decorative" xmlns="" val="1"/>
              </a:ext>
            </a:extLst>
          </p:cNvPr>
          <p:cNvSpPr txBox="1">
            <a:spLocks/>
          </p:cNvSpPr>
          <p:nvPr/>
        </p:nvSpPr>
        <p:spPr>
          <a:xfrm flipH="1">
            <a:off x="-1" y="3914775"/>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41" name="Title 2">
            <a:extLst>
              <a:ext uri="{FF2B5EF4-FFF2-40B4-BE49-F238E27FC236}">
                <a16:creationId xmlns:a16="http://schemas.microsoft.com/office/drawing/2014/main" id="{200B3D2B-613A-41BE-987D-E6A1324B456D}"/>
              </a:ext>
            </a:extLst>
          </p:cNvPr>
          <p:cNvSpPr txBox="1">
            <a:spLocks/>
          </p:cNvSpPr>
          <p:nvPr/>
        </p:nvSpPr>
        <p:spPr>
          <a:xfrm>
            <a:off x="948293" y="3114635"/>
            <a:ext cx="4459766" cy="2514635"/>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r>
              <a:rPr lang="en-US" dirty="0"/>
              <a:t>INFORMATIONTECHNOLOGYDEPARTMENT</a:t>
            </a:r>
          </a:p>
        </p:txBody>
      </p:sp>
      <p:sp>
        <p:nvSpPr>
          <p:cNvPr id="42" name="Subtitle 3">
            <a:extLst>
              <a:ext uri="{FF2B5EF4-FFF2-40B4-BE49-F238E27FC236}">
                <a16:creationId xmlns:a16="http://schemas.microsoft.com/office/drawing/2014/main" id="{4772945D-CA91-4CFE-8EB7-941C7618C994}"/>
              </a:ext>
            </a:extLst>
          </p:cNvPr>
          <p:cNvSpPr txBox="1">
            <a:spLocks/>
          </p:cNvSpPr>
          <p:nvPr/>
        </p:nvSpPr>
        <p:spPr>
          <a:xfrm>
            <a:off x="1130300" y="4624645"/>
            <a:ext cx="4000500" cy="690752"/>
          </a:xfrm>
          <a:prstGeom prst="rect">
            <a:avLst/>
          </a:prstGeom>
          <a:noFill/>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lumMod val="9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November 7, 2024</a:t>
            </a:r>
            <a:endParaRPr lang="en-US" dirty="0"/>
          </a:p>
        </p:txBody>
      </p:sp>
      <p:sp>
        <p:nvSpPr>
          <p:cNvPr id="43" name="Isosceles Triangle 42">
            <a:extLst>
              <a:ext uri="{FF2B5EF4-FFF2-40B4-BE49-F238E27FC236}">
                <a16:creationId xmlns:a16="http://schemas.microsoft.com/office/drawing/2014/main" id="{545D50A1-D634-4325-B06C-5450FDF7B818}"/>
              </a:ext>
              <a:ext uri="{C183D7F6-B498-43B3-948B-1728B52AA6E4}">
                <adec:decorative xmlns:adec="http://schemas.microsoft.com/office/drawing/2017/decorative" xmlns="" val="1"/>
              </a:ext>
            </a:extLst>
          </p:cNvPr>
          <p:cNvSpPr/>
          <p:nvPr/>
        </p:nvSpPr>
        <p:spPr>
          <a:xfrm rot="10800000" flipH="1">
            <a:off x="1000837" y="562927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5">
            <a:extLst>
              <a:ext uri="{FF2B5EF4-FFF2-40B4-BE49-F238E27FC236}">
                <a16:creationId xmlns:a16="http://schemas.microsoft.com/office/drawing/2014/main" id="{F28CDBF8-0191-43F9-98FE-B98B08813979}"/>
              </a:ext>
              <a:ext uri="{C183D7F6-B498-43B3-948B-1728B52AA6E4}">
                <adec:decorative xmlns:adec="http://schemas.microsoft.com/office/drawing/2017/decorative" xmlns="" val="1"/>
              </a:ext>
            </a:extLst>
          </p:cNvPr>
          <p:cNvSpPr>
            <a:spLocks noChangeAspect="1"/>
          </p:cNvSpPr>
          <p:nvPr/>
        </p:nvSpPr>
        <p:spPr bwMode="auto">
          <a:xfrm>
            <a:off x="4985585" y="5449894"/>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66871490"/>
      </p:ext>
    </p:extLst>
  </p:cSld>
  <p:clrMapOvr>
    <a:masterClrMapping/>
  </p:clrMapOvr>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Geometric presentation_AAS_v3" id="{5F394A36-244E-477B-9B00-631A6705923C}" vid="{7FC6DB14-D4FF-4031-8ADB-F8536C0C40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AE7CBC-C35C-4FA9-B339-59E31F30C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861FE8A-8F15-409F-AF62-619C69C0D537}">
  <ds:schemaRefs>
    <ds:schemaRef ds:uri="http://purl.org/dc/elements/1.1/"/>
    <ds:schemaRef ds:uri="http://schemas.microsoft.com/office/2006/documentManagement/types"/>
    <ds:schemaRef ds:uri="http://purl.org/dc/terms/"/>
    <ds:schemaRef ds:uri="http://www.w3.org/XML/1998/namespace"/>
    <ds:schemaRef ds:uri="71af3243-3dd4-4a8d-8c0d-dd76da1f02a5"/>
    <ds:schemaRef ds:uri="http://schemas.microsoft.com/office/2006/metadata/properties"/>
    <ds:schemaRef ds:uri="http://schemas.microsoft.com/office/infopath/2007/PartnerControls"/>
    <ds:schemaRef ds:uri="http://schemas.openxmlformats.org/package/2006/metadata/core-properties"/>
    <ds:schemaRef ds:uri="16c05727-aa75-4e4a-9b5f-8a80a1165891"/>
    <ds:schemaRef ds:uri="http://purl.org/dc/dcmitype/"/>
  </ds:schemaRefs>
</ds:datastoreItem>
</file>

<file path=customXml/itemProps3.xml><?xml version="1.0" encoding="utf-8"?>
<ds:datastoreItem xmlns:ds="http://schemas.openxmlformats.org/officeDocument/2006/customXml" ds:itemID="{8A930687-51F2-44C8-9CE6-D1B3D6E1752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0</TotalTime>
  <Words>2864</Words>
  <Application>Microsoft Office PowerPoint</Application>
  <PresentationFormat>Widescreen</PresentationFormat>
  <Paragraphs>682</Paragraphs>
  <Slides>33</Slides>
  <Notes>2</Notes>
  <HiddenSlides>11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Calibri Light</vt:lpstr>
      <vt:lpstr>Corbel</vt:lpstr>
      <vt:lpstr>Courier New</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2019-08-30T21:49:03Z</dcterms:created>
  <dcterms:modified xsi:type="dcterms:W3CDTF">2024-11-15T05:49:57Z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